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 id="2147483814" r:id="rId2"/>
    <p:sldMasterId id="2147483844" r:id="rId3"/>
    <p:sldMasterId id="2147483852" r:id="rId4"/>
    <p:sldMasterId id="2147483936" r:id="rId5"/>
    <p:sldMasterId id="2147483943" r:id="rId6"/>
    <p:sldMasterId id="2147483954" r:id="rId7"/>
    <p:sldMasterId id="2147483958" r:id="rId8"/>
    <p:sldMasterId id="2147483991" r:id="rId9"/>
  </p:sldMasterIdLst>
  <p:notesMasterIdLst>
    <p:notesMasterId r:id="rId123"/>
  </p:notesMasterIdLst>
  <p:handoutMasterIdLst>
    <p:handoutMasterId r:id="rId124"/>
  </p:handoutMasterIdLst>
  <p:sldIdLst>
    <p:sldId id="256" r:id="rId10"/>
    <p:sldId id="645" r:id="rId11"/>
    <p:sldId id="776" r:id="rId12"/>
    <p:sldId id="725" r:id="rId13"/>
    <p:sldId id="870" r:id="rId14"/>
    <p:sldId id="871" r:id="rId15"/>
    <p:sldId id="731" r:id="rId16"/>
    <p:sldId id="779" r:id="rId17"/>
    <p:sldId id="780" r:id="rId18"/>
    <p:sldId id="781" r:id="rId19"/>
    <p:sldId id="791" r:id="rId20"/>
    <p:sldId id="792" r:id="rId21"/>
    <p:sldId id="782" r:id="rId22"/>
    <p:sldId id="783" r:id="rId23"/>
    <p:sldId id="784" r:id="rId24"/>
    <p:sldId id="785" r:id="rId25"/>
    <p:sldId id="786" r:id="rId26"/>
    <p:sldId id="787" r:id="rId27"/>
    <p:sldId id="788" r:id="rId28"/>
    <p:sldId id="802" r:id="rId29"/>
    <p:sldId id="803" r:id="rId30"/>
    <p:sldId id="804" r:id="rId31"/>
    <p:sldId id="805" r:id="rId32"/>
    <p:sldId id="806" r:id="rId33"/>
    <p:sldId id="807" r:id="rId34"/>
    <p:sldId id="879" r:id="rId35"/>
    <p:sldId id="809" r:id="rId36"/>
    <p:sldId id="817" r:id="rId37"/>
    <p:sldId id="816" r:id="rId38"/>
    <p:sldId id="862" r:id="rId39"/>
    <p:sldId id="863" r:id="rId40"/>
    <p:sldId id="810" r:id="rId41"/>
    <p:sldId id="811" r:id="rId42"/>
    <p:sldId id="864" r:id="rId43"/>
    <p:sldId id="872" r:id="rId44"/>
    <p:sldId id="818" r:id="rId45"/>
    <p:sldId id="819" r:id="rId46"/>
    <p:sldId id="878" r:id="rId47"/>
    <p:sldId id="820" r:id="rId48"/>
    <p:sldId id="821" r:id="rId49"/>
    <p:sldId id="822" r:id="rId50"/>
    <p:sldId id="880" r:id="rId51"/>
    <p:sldId id="823" r:id="rId52"/>
    <p:sldId id="881" r:id="rId53"/>
    <p:sldId id="824" r:id="rId54"/>
    <p:sldId id="825" r:id="rId55"/>
    <p:sldId id="758" r:id="rId56"/>
    <p:sldId id="876" r:id="rId57"/>
    <p:sldId id="877" r:id="rId58"/>
    <p:sldId id="882" r:id="rId59"/>
    <p:sldId id="858" r:id="rId60"/>
    <p:sldId id="859" r:id="rId61"/>
    <p:sldId id="860" r:id="rId62"/>
    <p:sldId id="861" r:id="rId63"/>
    <p:sldId id="873" r:id="rId64"/>
    <p:sldId id="874" r:id="rId65"/>
    <p:sldId id="875" r:id="rId66"/>
    <p:sldId id="777" r:id="rId67"/>
    <p:sldId id="762" r:id="rId68"/>
    <p:sldId id="856" r:id="rId69"/>
    <p:sldId id="763" r:id="rId70"/>
    <p:sldId id="764" r:id="rId71"/>
    <p:sldId id="765" r:id="rId72"/>
    <p:sldId id="766" r:id="rId73"/>
    <p:sldId id="728" r:id="rId74"/>
    <p:sldId id="729" r:id="rId75"/>
    <p:sldId id="730" r:id="rId76"/>
    <p:sldId id="759" r:id="rId77"/>
    <p:sldId id="757" r:id="rId78"/>
    <p:sldId id="845" r:id="rId79"/>
    <p:sldId id="846" r:id="rId80"/>
    <p:sldId id="847" r:id="rId81"/>
    <p:sldId id="848" r:id="rId82"/>
    <p:sldId id="849" r:id="rId83"/>
    <p:sldId id="850" r:id="rId84"/>
    <p:sldId id="851" r:id="rId85"/>
    <p:sldId id="854" r:id="rId86"/>
    <p:sldId id="855" r:id="rId87"/>
    <p:sldId id="778" r:id="rId88"/>
    <p:sldId id="751" r:id="rId89"/>
    <p:sldId id="752" r:id="rId90"/>
    <p:sldId id="795" r:id="rId91"/>
    <p:sldId id="654" r:id="rId92"/>
    <p:sldId id="839" r:id="rId93"/>
    <p:sldId id="840" r:id="rId94"/>
    <p:sldId id="826" r:id="rId95"/>
    <p:sldId id="749" r:id="rId96"/>
    <p:sldId id="774" r:id="rId97"/>
    <p:sldId id="775" r:id="rId98"/>
    <p:sldId id="769" r:id="rId99"/>
    <p:sldId id="770" r:id="rId100"/>
    <p:sldId id="771" r:id="rId101"/>
    <p:sldId id="750" r:id="rId102"/>
    <p:sldId id="768" r:id="rId103"/>
    <p:sldId id="753" r:id="rId104"/>
    <p:sldId id="754" r:id="rId105"/>
    <p:sldId id="827" r:id="rId106"/>
    <p:sldId id="828" r:id="rId107"/>
    <p:sldId id="829" r:id="rId108"/>
    <p:sldId id="830" r:id="rId109"/>
    <p:sldId id="831" r:id="rId110"/>
    <p:sldId id="832" r:id="rId111"/>
    <p:sldId id="833" r:id="rId112"/>
    <p:sldId id="834" r:id="rId113"/>
    <p:sldId id="835" r:id="rId114"/>
    <p:sldId id="836" r:id="rId115"/>
    <p:sldId id="837" r:id="rId116"/>
    <p:sldId id="838" r:id="rId117"/>
    <p:sldId id="886" r:id="rId118"/>
    <p:sldId id="887" r:id="rId119"/>
    <p:sldId id="888" r:id="rId120"/>
    <p:sldId id="889" r:id="rId121"/>
    <p:sldId id="890" r:id="rId1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prez, Mary (Cognizant)" initials="DM(" lastIdx="5" clrIdx="0"/>
  <p:cmAuthor id="2" name="Katke, Ashishkumar (Cognizant)" initials="K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6FF"/>
    <a:srgbClr val="9CCD82"/>
    <a:srgbClr val="DDFFE9"/>
    <a:srgbClr val="FFFFFF"/>
    <a:srgbClr val="00CC49"/>
    <a:srgbClr val="00F658"/>
    <a:srgbClr val="3B3C75"/>
    <a:srgbClr val="323364"/>
    <a:srgbClr val="15FF69"/>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343" autoAdjust="0"/>
  </p:normalViewPr>
  <p:slideViewPr>
    <p:cSldViewPr snapToGrid="0">
      <p:cViewPr varScale="1">
        <p:scale>
          <a:sx n="91" d="100"/>
          <a:sy n="91" d="100"/>
        </p:scale>
        <p:origin x="726" y="84"/>
      </p:cViewPr>
      <p:guideLst>
        <p:guide orient="horz" pos="1620"/>
        <p:guide pos="2880"/>
      </p:guideLst>
    </p:cSldViewPr>
  </p:slideViewPr>
  <p:notesTextViewPr>
    <p:cViewPr>
      <p:scale>
        <a:sx n="3" d="2"/>
        <a:sy n="3" d="2"/>
      </p:scale>
      <p:origin x="0" y="0"/>
    </p:cViewPr>
  </p:notesTextViewPr>
  <p:sorterViewPr>
    <p:cViewPr>
      <p:scale>
        <a:sx n="100" d="100"/>
        <a:sy n="100" d="100"/>
      </p:scale>
      <p:origin x="0" y="-609"/>
    </p:cViewPr>
  </p:sorterViewPr>
  <p:notesViewPr>
    <p:cSldViewPr snapToGrid="0">
      <p:cViewPr varScale="1">
        <p:scale>
          <a:sx n="124" d="100"/>
          <a:sy n="124" d="100"/>
        </p:scale>
        <p:origin x="4424" y="19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handoutMaster" Target="handoutMasters/handoutMaster1.xml"/><Relationship Id="rId129" Type="http://schemas.openxmlformats.org/officeDocument/2006/relationships/tableStyles" Target="tableStyle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t>7/24/2020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t>‹#›</a:t>
            </a:fld>
            <a:endParaRPr lang="en-US" dirty="0"/>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99A69-9E3B-7C4C-9E3F-523F007A72CB}" type="datetimeFigureOut">
              <a:rPr lang="en-US" smtClean="0"/>
              <a:t>7/24/2020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2D6E04-3A2F-4B48-A297-666578EDF1B3}" type="slidenum">
              <a:rPr lang="en-US" smtClean="0"/>
              <a:t>‹#›</a:t>
            </a:fld>
            <a:endParaRPr lang="en-US" dirty="0"/>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8</a:t>
            </a:fld>
            <a:endParaRPr lang="en-US" dirty="0"/>
          </a:p>
        </p:txBody>
      </p:sp>
    </p:spTree>
    <p:extLst>
      <p:ext uri="{BB962C8B-B14F-4D97-AF65-F5344CB8AC3E}">
        <p14:creationId xmlns:p14="http://schemas.microsoft.com/office/powerpoint/2010/main" val="2233681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19</a:t>
            </a:fld>
            <a:endParaRPr lang="en-US" dirty="0"/>
          </a:p>
        </p:txBody>
      </p:sp>
    </p:spTree>
    <p:extLst>
      <p:ext uri="{BB962C8B-B14F-4D97-AF65-F5344CB8AC3E}">
        <p14:creationId xmlns:p14="http://schemas.microsoft.com/office/powerpoint/2010/main" val="2648616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69</a:t>
            </a:fld>
            <a:endParaRPr lang="en-US" dirty="0"/>
          </a:p>
        </p:txBody>
      </p:sp>
    </p:spTree>
    <p:extLst>
      <p:ext uri="{BB962C8B-B14F-4D97-AF65-F5344CB8AC3E}">
        <p14:creationId xmlns:p14="http://schemas.microsoft.com/office/powerpoint/2010/main" val="1354687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81971C-C5D7-491E-8773-020D75F9A8DF}" type="slidenum">
              <a:rPr lang="en-US" smtClean="0"/>
              <a:t>80</a:t>
            </a:fld>
            <a:endParaRPr lang="en-US"/>
          </a:p>
        </p:txBody>
      </p:sp>
    </p:spTree>
    <p:extLst>
      <p:ext uri="{BB962C8B-B14F-4D97-AF65-F5344CB8AC3E}">
        <p14:creationId xmlns:p14="http://schemas.microsoft.com/office/powerpoint/2010/main" val="976587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81971C-C5D7-491E-8773-020D75F9A8DF}" type="slidenum">
              <a:rPr lang="en-US" smtClean="0"/>
              <a:t>81</a:t>
            </a:fld>
            <a:endParaRPr lang="en-US"/>
          </a:p>
        </p:txBody>
      </p:sp>
    </p:spTree>
    <p:extLst>
      <p:ext uri="{BB962C8B-B14F-4D97-AF65-F5344CB8AC3E}">
        <p14:creationId xmlns:p14="http://schemas.microsoft.com/office/powerpoint/2010/main" val="568958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81971C-C5D7-491E-8773-020D75F9A8DF}" type="slidenum">
              <a:rPr lang="en-US" smtClean="0"/>
              <a:t>95</a:t>
            </a:fld>
            <a:endParaRPr lang="en-US"/>
          </a:p>
        </p:txBody>
      </p:sp>
    </p:spTree>
    <p:extLst>
      <p:ext uri="{BB962C8B-B14F-4D97-AF65-F5344CB8AC3E}">
        <p14:creationId xmlns:p14="http://schemas.microsoft.com/office/powerpoint/2010/main" val="2894593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81971C-C5D7-491E-8773-020D75F9A8DF}" type="slidenum">
              <a:rPr lang="en-US" smtClean="0"/>
              <a:t>96</a:t>
            </a:fld>
            <a:endParaRPr lang="en-US"/>
          </a:p>
        </p:txBody>
      </p:sp>
    </p:spTree>
    <p:extLst>
      <p:ext uri="{BB962C8B-B14F-4D97-AF65-F5344CB8AC3E}">
        <p14:creationId xmlns:p14="http://schemas.microsoft.com/office/powerpoint/2010/main" val="4133319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p:nvPicPr>
        <p:blipFill>
          <a:blip r:embed="rId2"/>
          <a:stretch>
            <a:fillRect/>
          </a:stretch>
        </p:blipFill>
        <p:spPr>
          <a:xfrm>
            <a:off x="0" y="4451985"/>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p:nvPicPr>
        <p:blipFill>
          <a:blip r:embed="rId3"/>
          <a:stretch>
            <a:fillRect/>
          </a:stretch>
        </p:blipFill>
        <p:spPr bwMode="black">
          <a:xfrm>
            <a:off x="457200"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856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599307"/>
            <a:ext cx="5029200" cy="1144929"/>
          </a:xfrm>
          <a:prstGeom prst="rect">
            <a:avLst/>
          </a:prstGeo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5"/>
            <a:ext cx="5029200" cy="630942"/>
          </a:xfrm>
          <a:prstGeom prst="rect">
            <a:avLst/>
          </a:prstGeo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207749"/>
          </a:xfrm>
          <a:prstGeom prst="rect">
            <a:avLst/>
          </a:prstGeo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7294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4F0A2DAD-1178-4CE9-BAD2-3A1791BEE608}"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5906410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7F848847-4EC2-42F4-918D-4982B5EFE5D1}"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2914243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0" indent="-231770">
              <a:buNone/>
              <a:defRPr sz="4400">
                <a:solidFill>
                  <a:schemeClr val="bg1"/>
                </a:solidFill>
              </a:defRPr>
            </a:lvl2pPr>
            <a:lvl3pPr marL="228594" indent="-228594">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423E614D-898E-47DA-A889-7BE5EE3E193F}"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6937092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5D4990CC-AB7C-493F-A729-9A91CB7A971A}" type="datetime1">
              <a:rPr lang="en-US" smtClean="0"/>
              <a:t>7/24/2020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7448541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9" y="274320"/>
            <a:ext cx="8382437" cy="795528"/>
          </a:xfrm>
        </p:spPr>
        <p:txBody>
          <a:body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9A5EA58A-9E3F-474A-8982-453B335A9D1D}" type="datetime1">
              <a:rPr lang="en-US" smtClean="0"/>
              <a:t>7/24/2020</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197074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06CBA892-B38C-4411-9450-73428F9C50C5}" type="datetime1">
              <a:rPr lang="en-US" smtClean="0"/>
              <a:t>7/24/2020</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8466287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1" y="3200400"/>
            <a:ext cx="9143999" cy="1371600"/>
          </a:xfrm>
          <a:prstGeom prst="rect">
            <a:avLst/>
          </a:prstGeom>
        </p:spPr>
        <p:txBody>
          <a:bodyPr anchor="ctr">
            <a:normAutofit/>
          </a:bodyPr>
          <a:lstStyle>
            <a:lvl1pPr marL="0" indent="0" algn="ctr">
              <a:buNone/>
              <a:defRPr>
                <a:solidFill>
                  <a:schemeClr val="tx2"/>
                </a:solidFill>
              </a:defRPr>
            </a:lvl1pPr>
          </a:lstStyle>
          <a:p>
            <a:r>
              <a:rPr lang="en-US" dirty="0"/>
              <a:t>Click icon to add picture</a:t>
            </a:r>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10048599-C920-4F80-A024-FB7B7AEDE095}" type="datetime1">
              <a:rPr lang="en-US" smtClean="0"/>
              <a:t>7/24/2020</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613533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6D10D51E-ED2D-4D58-9029-C271D405CC64}" type="datetime1">
              <a:rPr lang="en-US" smtClean="0"/>
              <a:t>7/24/2020</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0500595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9" y="274320"/>
            <a:ext cx="8382437" cy="79552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F83E2267-9A62-4E65-BEBC-C80BE7B50FBF}" type="datetime1">
              <a:rPr lang="en-US" smtClean="0"/>
              <a:t>7/24/2020</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8872099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2"/>
            <a:ext cx="4114800" cy="4297679"/>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69FB712F-3220-42FB-96E9-DC159A413666}" type="datetime1">
              <a:rPr lang="en-US" smtClean="0"/>
              <a:t>7/24/2020</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966464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598854"/>
            <a:ext cx="5029200" cy="1144929"/>
          </a:xfrm>
          <a:prstGeom prst="rect">
            <a:avLst/>
          </a:prstGeo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630942"/>
          </a:xfrm>
          <a:prstGeom prst="rect">
            <a:avLst/>
          </a:prstGeo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207749"/>
          </a:xfrm>
          <a:prstGeom prst="rect">
            <a:avLst/>
          </a:prstGeo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1" y="384048"/>
            <a:ext cx="2385905" cy="512064"/>
          </a:xfrm>
          <a:prstGeom prst="rect">
            <a:avLst/>
          </a:prstGeom>
        </p:spPr>
      </p:pic>
    </p:spTree>
    <p:extLst>
      <p:ext uri="{BB962C8B-B14F-4D97-AF65-F5344CB8AC3E}">
        <p14:creationId xmlns:p14="http://schemas.microsoft.com/office/powerpoint/2010/main" val="12696497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1" y="0"/>
            <a:ext cx="4498975"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AD2AEFEF-306A-4BAF-BF96-A91C5BD8604D}" type="datetime1">
              <a:rPr lang="en-US" smtClean="0"/>
              <a:t>7/24/2020</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8277120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6767447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p:nvPicPr>
        <p:blipFill>
          <a:blip r:embed="rId2"/>
          <a:stretch>
            <a:fillRect/>
          </a:stretch>
        </p:blipFill>
        <p:spPr>
          <a:xfrm>
            <a:off x="0" y="4451985"/>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p:nvPicPr>
        <p:blipFill>
          <a:blip r:embed="rId3"/>
          <a:stretch>
            <a:fillRect/>
          </a:stretch>
        </p:blipFill>
        <p:spPr bwMode="black">
          <a:xfrm>
            <a:off x="457200"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168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p:nvPicPr>
        <p:blipFill>
          <a:blip r:embed="rId3"/>
          <a:stretch>
            <a:fillRect/>
          </a:stretch>
        </p:blipFill>
        <p:spPr>
          <a:xfrm>
            <a:off x="457200" y="384048"/>
            <a:ext cx="2385905" cy="512064"/>
          </a:xfrm>
          <a:prstGeom prst="rect">
            <a:avLst/>
          </a:prstGeom>
        </p:spPr>
      </p:pic>
    </p:spTree>
    <p:extLst>
      <p:ext uri="{BB962C8B-B14F-4D97-AF65-F5344CB8AC3E}">
        <p14:creationId xmlns:p14="http://schemas.microsoft.com/office/powerpoint/2010/main" val="169378155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p:nvPicPr>
        <p:blipFill>
          <a:blip r:embed="rId2"/>
          <a:stretch>
            <a:fillRect/>
          </a:stretch>
        </p:blipFill>
        <p:spPr>
          <a:xfrm>
            <a:off x="457200" y="384048"/>
            <a:ext cx="2385905" cy="512064"/>
          </a:xfrm>
          <a:prstGeom prst="rect">
            <a:avLst/>
          </a:prstGeom>
        </p:spPr>
      </p:pic>
    </p:spTree>
    <p:extLst>
      <p:ext uri="{BB962C8B-B14F-4D97-AF65-F5344CB8AC3E}">
        <p14:creationId xmlns:p14="http://schemas.microsoft.com/office/powerpoint/2010/main" val="25389746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normAutofit/>
          </a:bodyPr>
          <a:lstStyle>
            <a:lvl1pPr>
              <a:defRPr sz="2000" b="1">
                <a:solidFill>
                  <a:srgbClr val="142A5C"/>
                </a:solidFill>
              </a:defRPr>
            </a:lvl1pPr>
          </a:lstStyle>
          <a:p>
            <a:r>
              <a:rPr lang="en-US" dirty="0"/>
              <a:t>Click to edit Master title style</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A77CC1FA-766F-49BB-99F0-6224780FF217}" type="datetime1">
              <a:rPr lang="en-US" smtClean="0"/>
              <a:t>7/24/2020</a:t>
            </a:fld>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p:nvPicPr>
        <p:blipFill>
          <a:blip r:embed="rId2"/>
          <a:stretch>
            <a:fillRect/>
          </a:stretch>
        </p:blipFill>
        <p:spPr bwMode="black">
          <a:xfrm>
            <a:off x="7485912" y="4780026"/>
            <a:ext cx="1278163" cy="274320"/>
          </a:xfrm>
          <a:prstGeom prst="rect">
            <a:avLst/>
          </a:prstGeom>
        </p:spPr>
      </p:pic>
      <p:sp>
        <p:nvSpPr>
          <p:cNvPr id="8" name="Rectangle 7"/>
          <p:cNvSpPr/>
          <p:nvPr/>
        </p:nvSpPr>
        <p:spPr>
          <a:xfrm>
            <a:off x="536448" y="4773914"/>
            <a:ext cx="1309974" cy="246221"/>
          </a:xfrm>
          <a:prstGeom prst="rect">
            <a:avLst/>
          </a:prstGeom>
        </p:spPr>
        <p:txBody>
          <a:bodyPr wrap="none">
            <a:spAutoFit/>
          </a:bodyPr>
          <a:lstStyle/>
          <a:p>
            <a:r>
              <a:rPr lang="en-US" sz="1000" dirty="0"/>
              <a:t>|  © 2018 Cognizant</a:t>
            </a:r>
          </a:p>
        </p:txBody>
      </p:sp>
    </p:spTree>
    <p:extLst>
      <p:ext uri="{BB962C8B-B14F-4D97-AF65-F5344CB8AC3E}">
        <p14:creationId xmlns:p14="http://schemas.microsoft.com/office/powerpoint/2010/main" val="7618550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dirty="0"/>
              <a:t>Click to edit Master title style</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FF9D6BE5-148F-4FBF-B0A5-4C278B25199E}" type="datetime1">
              <a:rPr lang="en-US" smtClean="0"/>
              <a:t>7/24/2020</a:t>
            </a:fld>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pic>
        <p:nvPicPr>
          <p:cNvPr id="12" name="Picture 11">
            <a:extLst>
              <a:ext uri="{FF2B5EF4-FFF2-40B4-BE49-F238E27FC236}">
                <a16:creationId xmlns:a16="http://schemas.microsoft.com/office/drawing/2014/main" id="{8D86F33D-B3A6-4729-A0FB-5DC8F3DD4FCB}"/>
              </a:ext>
            </a:extLst>
          </p:cNvPr>
          <p:cNvPicPr>
            <a:picLocks noChangeAspect="1"/>
          </p:cNvPicPr>
          <p:nvPr/>
        </p:nvPicPr>
        <p:blipFill>
          <a:blip r:embed="rId2"/>
          <a:stretch>
            <a:fillRect/>
          </a:stretch>
        </p:blipFill>
        <p:spPr bwMode="black">
          <a:xfrm>
            <a:off x="7485912" y="4780026"/>
            <a:ext cx="1278163" cy="274320"/>
          </a:xfrm>
          <a:prstGeom prst="rect">
            <a:avLst/>
          </a:prstGeom>
        </p:spPr>
      </p:pic>
      <p:sp>
        <p:nvSpPr>
          <p:cNvPr id="8" name="Rectangle 7"/>
          <p:cNvSpPr/>
          <p:nvPr/>
        </p:nvSpPr>
        <p:spPr>
          <a:xfrm>
            <a:off x="536448" y="4773914"/>
            <a:ext cx="1309974" cy="246221"/>
          </a:xfrm>
          <a:prstGeom prst="rect">
            <a:avLst/>
          </a:prstGeom>
        </p:spPr>
        <p:txBody>
          <a:bodyPr wrap="none">
            <a:spAutoFit/>
          </a:bodyPr>
          <a:lstStyle/>
          <a:p>
            <a:r>
              <a:rPr lang="en-US" sz="1000" dirty="0"/>
              <a:t>|  © 2018 Cognizant</a:t>
            </a:r>
          </a:p>
        </p:txBody>
      </p:sp>
    </p:spTree>
    <p:extLst>
      <p:ext uri="{BB962C8B-B14F-4D97-AF65-F5344CB8AC3E}">
        <p14:creationId xmlns:p14="http://schemas.microsoft.com/office/powerpoint/2010/main" val="27987307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2C68B6B2-1C06-4F46-A095-538B2443BCAE}"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p:nvPicPr>
        <p:blipFill>
          <a:blip r:embed="rId3"/>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77474021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5" indent="-231775">
              <a:buNone/>
              <a:defRPr sz="44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7FF6BADF-899D-4B62-99D2-7E1A9BDEF996}"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5967310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p:nvPicPr>
        <p:blipFill>
          <a:blip r:embed="rId2"/>
          <a:stretch>
            <a:fillRect/>
          </a:stretch>
        </p:blipFill>
        <p:spPr>
          <a:xfrm>
            <a:off x="0" y="5975"/>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p:nvSpPr>
        <p:spPr>
          <a:xfrm>
            <a:off x="3588152" y="-972273"/>
            <a:ext cx="184731" cy="369332"/>
          </a:xfrm>
          <a:prstGeom prst="rect">
            <a:avLst/>
          </a:prstGeom>
          <a:noFill/>
        </p:spPr>
        <p:txBody>
          <a:bodyPr wrap="none" rtlCol="0">
            <a:spAutoFit/>
          </a:bodyPr>
          <a:lstStyle/>
          <a:p>
            <a:endParaRPr lang="en-US"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p:nvPicPr>
        <p:blipFill>
          <a:blip r:embed="rId3"/>
          <a:stretch>
            <a:fillRect/>
          </a:stretch>
        </p:blipFill>
        <p:spPr bwMode="black">
          <a:xfrm>
            <a:off x="6294697" y="384048"/>
            <a:ext cx="2385905" cy="512064"/>
          </a:xfrm>
          <a:prstGeom prst="rect">
            <a:avLst/>
          </a:prstGeom>
        </p:spPr>
      </p:pic>
    </p:spTree>
    <p:extLst>
      <p:ext uri="{BB962C8B-B14F-4D97-AF65-F5344CB8AC3E}">
        <p14:creationId xmlns:p14="http://schemas.microsoft.com/office/powerpoint/2010/main" val="3531814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a:prstGeom prst="rect">
            <a:avLst/>
          </a:prstGeo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a:prstGeom prst="rect">
            <a:avLst/>
          </a:prstGeom>
        </p:spPr>
        <p:txBody>
          <a:bodyPr/>
          <a:lstStyle>
            <a:lvl1pPr>
              <a:defRPr>
                <a:solidFill>
                  <a:schemeClr val="tx1"/>
                </a:solidFill>
              </a:defRPr>
            </a:lvl1pPr>
          </a:lstStyle>
          <a:p>
            <a:fld id="{0183BC91-7D5B-48BC-B311-FF1A56266F6E}"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a:prstGeom prst="rect">
            <a:avLst/>
          </a:prstGeom>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a:prstGeom prst="rect">
            <a:avLst/>
          </a:prstGeo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4971495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cSld name="2_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D030BF65-AE8E-4D64-A780-88EF2B67585E}" type="datetime1">
              <a:rPr lang="en-US" smtClean="0"/>
              <a:t>7/24/2020</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pic>
        <p:nvPicPr>
          <p:cNvPr id="13" name="Picture 12"/>
          <p:cNvPicPr>
            <a:picLocks noChangeAspect="1"/>
          </p:cNvPicPr>
          <p:nvPr userDrawn="1"/>
        </p:nvPicPr>
        <p:blipFill>
          <a:blip r:embed="rId3"/>
          <a:stretch>
            <a:fillRect/>
          </a:stretch>
        </p:blipFill>
        <p:spPr>
          <a:xfrm>
            <a:off x="7085028" y="4698363"/>
            <a:ext cx="282332" cy="355983"/>
          </a:xfrm>
          <a:prstGeom prst="rect">
            <a:avLst/>
          </a:prstGeom>
        </p:spPr>
      </p:pic>
      <p:cxnSp>
        <p:nvCxnSpPr>
          <p:cNvPr id="14" name="Straight Connector 13"/>
          <p:cNvCxnSpPr/>
          <p:nvPr userDrawn="1"/>
        </p:nvCxnSpPr>
        <p:spPr>
          <a:xfrm>
            <a:off x="7408091" y="4737275"/>
            <a:ext cx="0" cy="3170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80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a:xfrm>
            <a:off x="212502" y="4800600"/>
            <a:ext cx="400147" cy="155448"/>
          </a:xfrm>
          <a:prstGeom prst="rect">
            <a:avLst/>
          </a:prstGeom>
        </p:spPr>
        <p:txBody>
          <a:bodyPr/>
          <a:lstStyle>
            <a:lvl1pPr algn="r">
              <a:defRPr sz="1050"/>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
        <p:nvSpPr>
          <p:cNvPr id="11" name="Title 1">
            <a:extLst>
              <a:ext uri="{FF2B5EF4-FFF2-40B4-BE49-F238E27FC236}">
                <a16:creationId xmlns:a16="http://schemas.microsoft.com/office/drawing/2014/main" id="{93CD1251-6DDB-4BD8-BFB1-9E8264645C94}"/>
              </a:ext>
            </a:extLst>
          </p:cNvPr>
          <p:cNvSpPr>
            <a:spLocks noGrp="1"/>
          </p:cNvSpPr>
          <p:nvPr>
            <p:ph type="title"/>
          </p:nvPr>
        </p:nvSpPr>
        <p:spPr>
          <a:xfrm>
            <a:off x="288036" y="205740"/>
            <a:ext cx="8476040" cy="596646"/>
          </a:xfrm>
          <a:prstGeom prst="rect">
            <a:avLst/>
          </a:prstGeom>
        </p:spPr>
        <p:txBody>
          <a:bodyPr/>
          <a:lstStyle>
            <a:lvl1pPr>
              <a:defRPr sz="1800"/>
            </a:lvl1pPr>
          </a:lstStyle>
          <a:p>
            <a:r>
              <a:rPr lang="en-US" dirty="0"/>
              <a:t>Slide headline in Arial </a:t>
            </a:r>
            <a:r>
              <a:rPr lang="en-US" dirty="0" err="1"/>
              <a:t>24pt</a:t>
            </a:r>
            <a:r>
              <a:rPr lang="en-US" dirty="0"/>
              <a:t>, Cognizant Blue on one </a:t>
            </a:r>
            <a:br>
              <a:rPr lang="en-US" dirty="0"/>
            </a:br>
            <a:r>
              <a:rPr lang="en-US" dirty="0"/>
              <a:t>or two lines</a:t>
            </a:r>
          </a:p>
        </p:txBody>
      </p:sp>
      <p:sp>
        <p:nvSpPr>
          <p:cNvPr id="2" name="Rectangle 1"/>
          <p:cNvSpPr/>
          <p:nvPr userDrawn="1"/>
        </p:nvSpPr>
        <p:spPr>
          <a:xfrm>
            <a:off x="554693" y="4790941"/>
            <a:ext cx="1377300" cy="253916"/>
          </a:xfrm>
          <a:prstGeom prst="rect">
            <a:avLst/>
          </a:prstGeom>
        </p:spPr>
        <p:txBody>
          <a:bodyPr wrap="none">
            <a:spAutoFit/>
          </a:bodyPr>
          <a:lstStyle/>
          <a:p>
            <a:r>
              <a:rPr lang="en-US" sz="1050" dirty="0"/>
              <a:t>|  © 2018 Cognizant</a:t>
            </a:r>
          </a:p>
        </p:txBody>
      </p:sp>
    </p:spTree>
    <p:extLst>
      <p:ext uri="{BB962C8B-B14F-4D97-AF65-F5344CB8AC3E}">
        <p14:creationId xmlns:p14="http://schemas.microsoft.com/office/powerpoint/2010/main" val="2794462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a:prstGeom prst="rect">
            <a:avLst/>
          </a:prstGeo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3738555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384048" y="274320"/>
            <a:ext cx="8385048" cy="795528"/>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a:xfrm>
            <a:off x="5486400" y="4800600"/>
            <a:ext cx="914400" cy="155448"/>
          </a:xfrm>
          <a:prstGeom prst="rect">
            <a:avLst/>
          </a:prstGeom>
        </p:spPr>
        <p:txBody>
          <a:bodyPr/>
          <a:lstStyle>
            <a:lvl1pPr>
              <a:defRPr>
                <a:solidFill>
                  <a:schemeClr val="bg1"/>
                </a:solidFill>
              </a:defRPr>
            </a:lvl1pPr>
          </a:lstStyle>
          <a:p>
            <a:fld id="{2B7BC114-7739-46A8-B279-A4978C24F22E}" type="datetime1">
              <a:rPr lang="en-US" smtClean="0"/>
              <a:t>7/24/2020</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a:xfrm>
            <a:off x="640080" y="4800600"/>
            <a:ext cx="4572000" cy="155448"/>
          </a:xfrm>
          <a:prstGeom prst="rect">
            <a:avLst/>
          </a:prstGeom>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a:xfrm>
            <a:off x="384048" y="4800600"/>
            <a:ext cx="228600" cy="155448"/>
          </a:xfrm>
          <a:prstGeom prst="rect">
            <a:avLst/>
          </a:prstGeo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49140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742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1" y="384048"/>
            <a:ext cx="2385905" cy="512064"/>
          </a:xfrm>
          <a:prstGeom prst="rect">
            <a:avLst/>
          </a:prstGeom>
        </p:spPr>
      </p:pic>
    </p:spTree>
    <p:extLst>
      <p:ext uri="{BB962C8B-B14F-4D97-AF65-F5344CB8AC3E}">
        <p14:creationId xmlns:p14="http://schemas.microsoft.com/office/powerpoint/2010/main" val="3142515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1" y="384048"/>
            <a:ext cx="2385905" cy="512064"/>
          </a:xfrm>
          <a:prstGeom prst="rect">
            <a:avLst/>
          </a:prstGeom>
        </p:spPr>
      </p:pic>
    </p:spTree>
    <p:extLst>
      <p:ext uri="{BB962C8B-B14F-4D97-AF65-F5344CB8AC3E}">
        <p14:creationId xmlns:p14="http://schemas.microsoft.com/office/powerpoint/2010/main" val="321315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A2FA4A97-2A05-4D85-9537-40A72F8ED85A}" type="datetime1">
              <a:rPr lang="en-US" smtClean="0"/>
              <a:t>7/24/2020</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007767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p:nvPicPr>
        <p:blipFill>
          <a:blip r:embed="rId3"/>
          <a:stretch>
            <a:fillRect/>
          </a:stretch>
        </p:blipFill>
        <p:spPr>
          <a:xfrm>
            <a:off x="457200" y="384048"/>
            <a:ext cx="2385905" cy="512064"/>
          </a:xfrm>
          <a:prstGeom prst="rect">
            <a:avLst/>
          </a:prstGeom>
        </p:spPr>
      </p:pic>
    </p:spTree>
    <p:extLst>
      <p:ext uri="{BB962C8B-B14F-4D97-AF65-F5344CB8AC3E}">
        <p14:creationId xmlns:p14="http://schemas.microsoft.com/office/powerpoint/2010/main" val="264551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317CF1F8-7726-4E98-896D-CF223F300941}"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293675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0" indent="-231770">
              <a:buNone/>
              <a:defRPr sz="4400">
                <a:solidFill>
                  <a:schemeClr val="bg1"/>
                </a:solidFill>
              </a:defRPr>
            </a:lvl2pPr>
            <a:lvl3pPr marL="228594" indent="-228594">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8E81DD13-B4C2-4363-89AA-799865339265}"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42397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356140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5"/>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7200"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8972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7200" y="384048"/>
            <a:ext cx="2385905" cy="512064"/>
          </a:xfrm>
          <a:prstGeom prst="rect">
            <a:avLst/>
          </a:prstGeom>
        </p:spPr>
      </p:pic>
    </p:spTree>
    <p:extLst>
      <p:ext uri="{BB962C8B-B14F-4D97-AF65-F5344CB8AC3E}">
        <p14:creationId xmlns:p14="http://schemas.microsoft.com/office/powerpoint/2010/main" val="2081601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7200" y="384048"/>
            <a:ext cx="2385905" cy="512064"/>
          </a:xfrm>
          <a:prstGeom prst="rect">
            <a:avLst/>
          </a:prstGeom>
        </p:spPr>
      </p:pic>
    </p:spTree>
    <p:extLst>
      <p:ext uri="{BB962C8B-B14F-4D97-AF65-F5344CB8AC3E}">
        <p14:creationId xmlns:p14="http://schemas.microsoft.com/office/powerpoint/2010/main" val="25686484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200" lvl="1" indent="-457200">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0" y="1261871"/>
            <a:ext cx="2757488" cy="3319272"/>
          </a:xfrm>
          <a:noFill/>
        </p:spPr>
        <p:txBody>
          <a:bodyPr/>
          <a:lstStyle>
            <a:lvl1pPr marL="0" marR="0" indent="0" algn="l" defTabSz="457200"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8FE9A233-02E1-43AB-9D55-A616DD7CDBBF}" type="datetime1">
              <a:rPr lang="en-US" smtClean="0"/>
              <a:t>7/24/2020</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073918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D28E7DE0-7340-48B6-8925-0E6184F13F0A}" type="datetime1">
              <a:rPr lang="en-US" smtClean="0"/>
              <a:t>7/24/2020</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6781897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066BCA5A-A039-44DF-9C86-EA7534BC559E}" type="datetime1">
              <a:rPr lang="en-US" smtClean="0"/>
              <a:t>7/24/2020</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671702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584E089A-D458-43DD-BC8D-89F1E1A8C840}" type="datetime1">
              <a:rPr lang="en-US" smtClean="0"/>
              <a:t>7/24/2020</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6398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p:nvPicPr>
        <p:blipFill>
          <a:blip r:embed="rId2"/>
          <a:stretch>
            <a:fillRect/>
          </a:stretch>
        </p:blipFill>
        <p:spPr>
          <a:xfrm>
            <a:off x="457200" y="384048"/>
            <a:ext cx="2385905" cy="512064"/>
          </a:xfrm>
          <a:prstGeom prst="rect">
            <a:avLst/>
          </a:prstGeom>
        </p:spPr>
      </p:pic>
    </p:spTree>
    <p:extLst>
      <p:ext uri="{BB962C8B-B14F-4D97-AF65-F5344CB8AC3E}">
        <p14:creationId xmlns:p14="http://schemas.microsoft.com/office/powerpoint/2010/main" val="14179232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233AF8FC-B5C1-4180-81B5-31A167B61A97}" type="datetime1">
              <a:rPr lang="en-US" smtClean="0"/>
              <a:t>7/24/2020</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872580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53C10E98-EF29-4ED9-A94B-9E2C04E09864}" type="datetime1">
              <a:rPr lang="en-US" smtClean="0"/>
              <a:t>7/24/2020</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5054780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B6084A17-AD9C-402A-BE8A-979957DC4874}" type="datetime1">
              <a:rPr lang="en-US" smtClean="0"/>
              <a:t>7/24/2020</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1817815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BA2F0623-AA50-4CB7-BE0D-18C15A60A054}" type="datetime1">
              <a:rPr lang="en-US" smtClean="0"/>
              <a:t>7/24/2020</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8734456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6A5C4C3E-A504-4A34-B51E-1C5DED0D7FCE}" type="datetime1">
              <a:rPr lang="en-US" smtClean="0"/>
              <a:t>7/24/2020</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5267934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15EC289A-F5DF-443B-9D6A-E24167615782}" type="datetime1">
              <a:rPr lang="en-US" smtClean="0"/>
              <a:t>7/24/2020</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99663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7"/>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ACF03F88-85EC-48CE-BF3C-D0DD586AD14E}" type="datetime1">
              <a:rPr lang="en-US" smtClean="0"/>
              <a:t>7/24/2020</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6443746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15EBA6F4-33C7-438F-B764-4E4C7D83C5B2}" type="datetime1">
              <a:rPr lang="en-US" smtClean="0"/>
              <a:t>7/24/2020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4262717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6F456E4D-30C2-416D-801E-843925ADCF4C}" type="datetime1">
              <a:rPr lang="en-US" smtClean="0"/>
              <a:t>7/24/2020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1187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6C97EE68-50B4-41CD-B90E-557D3721D261}" type="datetime1">
              <a:rPr lang="en-US" smtClean="0"/>
              <a:t>7/24/2020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58888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normAutofit/>
          </a:bodyPr>
          <a:lstStyle>
            <a:lvl1pPr>
              <a:defRPr sz="2000" b="1">
                <a:solidFill>
                  <a:srgbClr val="142A5C"/>
                </a:solidFill>
              </a:defRPr>
            </a:lvl1pPr>
          </a:lstStyle>
          <a:p>
            <a:r>
              <a:rPr lang="en-US" dirty="0"/>
              <a:t>Click to edit Master title style</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10A0F796-7D64-4894-A998-97D15504F967}" type="datetime1">
              <a:rPr lang="en-US" smtClean="0"/>
              <a:t>7/24/2020</a:t>
            </a:fld>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a:xfrm>
            <a:off x="403098" y="4819650"/>
            <a:ext cx="228600" cy="155448"/>
          </a:xfrm>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p:nvPicPr>
        <p:blipFill>
          <a:blip r:embed="rId2"/>
          <a:stretch>
            <a:fillRect/>
          </a:stretch>
        </p:blipFill>
        <p:spPr bwMode="black">
          <a:xfrm>
            <a:off x="7485912" y="4780026"/>
            <a:ext cx="1278163" cy="274320"/>
          </a:xfrm>
          <a:prstGeom prst="rect">
            <a:avLst/>
          </a:prstGeom>
        </p:spPr>
      </p:pic>
      <p:sp>
        <p:nvSpPr>
          <p:cNvPr id="8" name="Rectangle 7"/>
          <p:cNvSpPr/>
          <p:nvPr/>
        </p:nvSpPr>
        <p:spPr>
          <a:xfrm>
            <a:off x="536448" y="4773914"/>
            <a:ext cx="1309974" cy="246221"/>
          </a:xfrm>
          <a:prstGeom prst="rect">
            <a:avLst/>
          </a:prstGeom>
        </p:spPr>
        <p:txBody>
          <a:bodyPr wrap="none">
            <a:spAutoFit/>
          </a:bodyPr>
          <a:lstStyle/>
          <a:p>
            <a:r>
              <a:rPr lang="en-US" sz="1000" dirty="0"/>
              <a:t>|  © 2018 Cognizant</a:t>
            </a:r>
          </a:p>
        </p:txBody>
      </p:sp>
    </p:spTree>
    <p:extLst>
      <p:ext uri="{BB962C8B-B14F-4D97-AF65-F5344CB8AC3E}">
        <p14:creationId xmlns:p14="http://schemas.microsoft.com/office/powerpoint/2010/main" val="17868423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24606A23-877A-4567-A6AA-A39EC0CFFF5F}" type="datetime1">
              <a:rPr lang="en-US" smtClean="0"/>
              <a:t>7/24/2020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9537503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403C455B-BF09-4A88-B460-478262A52FE8}" type="datetime1">
              <a:rPr lang="en-US" smtClean="0"/>
              <a:t>7/24/2020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dirty="0"/>
              <a:t>Click icon to add picture</a:t>
            </a:r>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8774004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92C86E76-CE26-4CF9-9DF5-99FFACF2839E}" type="datetime1">
              <a:rPr lang="en-US" smtClean="0"/>
              <a:t>7/24/2020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369646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D8EFB9E7-2E66-4846-BE1E-F026E6F748E4}"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3367723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468F9628-7DA2-45FD-9833-6DF6A3745AFD}"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7304741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5" indent="-231775">
              <a:buNone/>
              <a:defRPr sz="44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A544C05F-A71A-4D39-AC2B-BA6E3ECC3E0B}"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7996853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2FD0C817-3433-4225-A0A0-EB0B0E70645F}" type="datetime1">
              <a:rPr lang="en-US" smtClean="0"/>
              <a:t>7/24/2020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8112773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8" y="274320"/>
            <a:ext cx="8382437" cy="795528"/>
          </a:xfrm>
        </p:spPr>
        <p:txBody>
          <a:body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B76D470C-A34B-418C-A8AE-6257443139AD}" type="datetime1">
              <a:rPr lang="en-US" smtClean="0"/>
              <a:t>7/24/2020</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8829879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4764054D-40B0-48C3-9EF2-D63FE676E9D0}" type="datetime1">
              <a:rPr lang="en-US" smtClean="0"/>
              <a:t>7/24/2020</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1028708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0" y="3200400"/>
            <a:ext cx="9143999" cy="1371600"/>
          </a:xfrm>
          <a:prstGeom prst="rect">
            <a:avLst/>
          </a:prstGeom>
        </p:spPr>
        <p:txBody>
          <a:bodyPr anchor="ctr">
            <a:normAutofit/>
          </a:bodyPr>
          <a:lstStyle>
            <a:lvl1pPr marL="0" indent="0" algn="ctr">
              <a:buNone/>
              <a:defRPr>
                <a:solidFill>
                  <a:schemeClr val="tx2"/>
                </a:solidFill>
              </a:defRPr>
            </a:lvl1pPr>
          </a:lstStyle>
          <a:p>
            <a:r>
              <a:rPr lang="en-US" dirty="0"/>
              <a:t>Click icon to add picture</a:t>
            </a:r>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BE95CC1C-FC3D-4BCA-B746-23BD4BB17321}" type="datetime1">
              <a:rPr lang="en-US" smtClean="0"/>
              <a:t>7/24/2020</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09324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dirty="0"/>
              <a:t>Click to edit Master title style</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6590D244-D679-4F96-B7E8-1398FBEB02F2}" type="datetime1">
              <a:rPr lang="en-US" smtClean="0"/>
              <a:t>7/24/2020</a:t>
            </a:fld>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pic>
        <p:nvPicPr>
          <p:cNvPr id="12" name="Picture 11">
            <a:extLst>
              <a:ext uri="{FF2B5EF4-FFF2-40B4-BE49-F238E27FC236}">
                <a16:creationId xmlns:a16="http://schemas.microsoft.com/office/drawing/2014/main" id="{8D86F33D-B3A6-4729-A0FB-5DC8F3DD4FCB}"/>
              </a:ext>
            </a:extLst>
          </p:cNvPr>
          <p:cNvPicPr>
            <a:picLocks noChangeAspect="1"/>
          </p:cNvPicPr>
          <p:nvPr/>
        </p:nvPicPr>
        <p:blipFill>
          <a:blip r:embed="rId2"/>
          <a:stretch>
            <a:fillRect/>
          </a:stretch>
        </p:blipFill>
        <p:spPr bwMode="black">
          <a:xfrm>
            <a:off x="7485912" y="4780026"/>
            <a:ext cx="1278163" cy="274320"/>
          </a:xfrm>
          <a:prstGeom prst="rect">
            <a:avLst/>
          </a:prstGeom>
        </p:spPr>
      </p:pic>
      <p:sp>
        <p:nvSpPr>
          <p:cNvPr id="8" name="Rectangle 7"/>
          <p:cNvSpPr/>
          <p:nvPr/>
        </p:nvSpPr>
        <p:spPr>
          <a:xfrm>
            <a:off x="536448" y="4773914"/>
            <a:ext cx="1309974" cy="246221"/>
          </a:xfrm>
          <a:prstGeom prst="rect">
            <a:avLst/>
          </a:prstGeom>
        </p:spPr>
        <p:txBody>
          <a:bodyPr wrap="none">
            <a:spAutoFit/>
          </a:bodyPr>
          <a:lstStyle/>
          <a:p>
            <a:r>
              <a:rPr lang="en-US" sz="1000" dirty="0"/>
              <a:t>|  © 2018 Cognizant</a:t>
            </a:r>
          </a:p>
        </p:txBody>
      </p:sp>
    </p:spTree>
    <p:extLst>
      <p:ext uri="{BB962C8B-B14F-4D97-AF65-F5344CB8AC3E}">
        <p14:creationId xmlns:p14="http://schemas.microsoft.com/office/powerpoint/2010/main" val="17510946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F1EF0B8C-3581-4923-8AB1-7E7B41D0CFCD}" type="datetime1">
              <a:rPr lang="en-US" smtClean="0"/>
              <a:t>7/24/2020</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6450144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8" y="274320"/>
            <a:ext cx="8382437" cy="79552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8D14D938-B007-4687-ADD0-FF3E532D7594}" type="datetime1">
              <a:rPr lang="en-US" smtClean="0"/>
              <a:t>7/24/2020</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3488085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1"/>
            <a:ext cx="4114800" cy="4297679"/>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4D0E7623-42D3-48F1-8510-77276B1D2615}" type="datetime1">
              <a:rPr lang="en-US" smtClean="0"/>
              <a:t>7/24/2020</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6696598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0" y="0"/>
            <a:ext cx="4498975"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F1C01991-2A05-4AD0-8B82-503B67CF77BF}" type="datetime1">
              <a:rPr lang="en-US" smtClean="0"/>
              <a:t>7/24/2020</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74566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0" y="5975"/>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2" y="-972273"/>
            <a:ext cx="184731" cy="369332"/>
          </a:xfrm>
          <a:prstGeom prst="rect">
            <a:avLst/>
          </a:prstGeom>
          <a:noFill/>
        </p:spPr>
        <p:txBody>
          <a:bodyPr wrap="none" rtlCol="0">
            <a:spAutoFit/>
          </a:bodyPr>
          <a:lstStyle/>
          <a:p>
            <a:endParaRPr lang="en-US"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6294697" y="384048"/>
            <a:ext cx="2385905" cy="512064"/>
          </a:xfrm>
          <a:prstGeom prst="rect">
            <a:avLst/>
          </a:prstGeom>
        </p:spPr>
      </p:pic>
    </p:spTree>
    <p:extLst>
      <p:ext uri="{BB962C8B-B14F-4D97-AF65-F5344CB8AC3E}">
        <p14:creationId xmlns:p14="http://schemas.microsoft.com/office/powerpoint/2010/main" val="23488735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t>‹#›</a:t>
            </a:fld>
            <a:endParaRPr lang="en-US" dirty="0"/>
          </a:p>
        </p:txBody>
      </p:sp>
      <p:sp>
        <p:nvSpPr>
          <p:cNvPr id="2" name="Title 1"/>
          <p:cNvSpPr>
            <a:spLocks noGrp="1"/>
          </p:cNvSpPr>
          <p:nvPr>
            <p:ph type="title" hasCustomPrompt="1"/>
          </p:nvPr>
        </p:nvSpPr>
        <p:spPr>
          <a:xfrm>
            <a:off x="304362" y="247696"/>
            <a:ext cx="8464987" cy="455444"/>
          </a:xfrm>
        </p:spPr>
        <p:txBody>
          <a:bodyPr/>
          <a:lstStyle>
            <a:lvl1pPr>
              <a:defRPr>
                <a:solidFill>
                  <a:srgbClr val="0099CC"/>
                </a:solidFill>
              </a:defRPr>
            </a:lvl1pPr>
          </a:lstStyle>
          <a:p>
            <a:r>
              <a:rPr lang="en-US" dirty="0"/>
              <a:t>Header</a:t>
            </a:r>
          </a:p>
        </p:txBody>
      </p:sp>
      <p:cxnSp>
        <p:nvCxnSpPr>
          <p:cNvPr id="9" name="Straight Connector 8"/>
          <p:cNvCxnSpPr/>
          <p:nvPr userDrawn="1"/>
        </p:nvCxnSpPr>
        <p:spPr>
          <a:xfrm>
            <a:off x="408216" y="238125"/>
            <a:ext cx="8363857"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5334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7263" y="91440"/>
            <a:ext cx="8677275" cy="365760"/>
          </a:xfrm>
        </p:spPr>
        <p:txBody>
          <a:bodyPr/>
          <a:lstStyle/>
          <a:p>
            <a:r>
              <a:rPr lang="en-US" dirty="0"/>
              <a:t>Click to edit Master title style</a:t>
            </a:r>
          </a:p>
        </p:txBody>
      </p:sp>
      <p:pic>
        <p:nvPicPr>
          <p:cNvPr id="3" name="Picture 10" descr="Image result for ABN amro clearing logo.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8829" y="4826137"/>
            <a:ext cx="1301302" cy="33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252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B59A43-AFFC-46FD-8D6D-FE77044B4026}" type="datetime1">
              <a:rPr lang="en-US" smtClean="0"/>
              <a:t>7/24/2020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6B29C58-C965-48A1-84DE-BFEFAC20684B}" type="slidenum">
              <a:rPr lang="en-US" smtClean="0"/>
              <a:t>‹#›</a:t>
            </a:fld>
            <a:endParaRPr lang="en-US" dirty="0"/>
          </a:p>
        </p:txBody>
      </p:sp>
    </p:spTree>
    <p:extLst>
      <p:ext uri="{BB962C8B-B14F-4D97-AF65-F5344CB8AC3E}">
        <p14:creationId xmlns:p14="http://schemas.microsoft.com/office/powerpoint/2010/main" val="387278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 y="0"/>
            <a:ext cx="9144000" cy="52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0" y="-5232"/>
            <a:ext cx="9149228" cy="528478"/>
          </a:xfrm>
          <a:prstGeom prst="rect">
            <a:avLst/>
          </a:prstGeom>
          <a:solidFill>
            <a:srgbClr val="2D9F01">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346" tIns="50174" rIns="100346" bIns="50174" anchor="ctr"/>
          <a:lstStyle/>
          <a:p>
            <a:pPr algn="ctr">
              <a:defRPr/>
            </a:pPr>
            <a:endParaRPr lang="en-US" sz="1976"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Oval 6"/>
          <p:cNvSpPr/>
          <p:nvPr userDrawn="1"/>
        </p:nvSpPr>
        <p:spPr>
          <a:xfrm>
            <a:off x="169043" y="429061"/>
            <a:ext cx="181242" cy="181392"/>
          </a:xfrm>
          <a:prstGeom prst="ellipse">
            <a:avLst/>
          </a:prstGeom>
          <a:solidFill>
            <a:srgbClr val="E1AD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346" tIns="50174" rIns="100346" bIns="50174" anchor="ctr"/>
          <a:lstStyle/>
          <a:p>
            <a:pPr algn="ctr">
              <a:defRPr/>
            </a:pPr>
            <a:endParaRPr lang="en-US" sz="1976" dirty="0">
              <a:solidFill>
                <a:prstClr val="white"/>
              </a:solidFill>
            </a:endParaRPr>
          </a:p>
        </p:txBody>
      </p:sp>
      <p:sp>
        <p:nvSpPr>
          <p:cNvPr id="8" name="Oval 7"/>
          <p:cNvSpPr/>
          <p:nvPr userDrawn="1"/>
        </p:nvSpPr>
        <p:spPr>
          <a:xfrm>
            <a:off x="392110" y="429061"/>
            <a:ext cx="181242" cy="181392"/>
          </a:xfrm>
          <a:prstGeom prst="ellipse">
            <a:avLst/>
          </a:prstGeom>
          <a:solidFill>
            <a:srgbClr val="A44D92"/>
          </a:solidFill>
          <a:ln>
            <a:noFill/>
          </a:ln>
        </p:spPr>
        <p:style>
          <a:lnRef idx="2">
            <a:schemeClr val="accent1">
              <a:shade val="50000"/>
            </a:schemeClr>
          </a:lnRef>
          <a:fillRef idx="1">
            <a:schemeClr val="accent1"/>
          </a:fillRef>
          <a:effectRef idx="0">
            <a:schemeClr val="accent1"/>
          </a:effectRef>
          <a:fontRef idx="minor">
            <a:schemeClr val="lt1"/>
          </a:fontRef>
        </p:style>
        <p:txBody>
          <a:bodyPr lIns="100346" tIns="50174" rIns="100346" bIns="50174" anchor="ctr"/>
          <a:lstStyle/>
          <a:p>
            <a:pPr algn="ctr">
              <a:defRPr/>
            </a:pPr>
            <a:endParaRPr lang="en-US" sz="1976" dirty="0">
              <a:solidFill>
                <a:prstClr val="white"/>
              </a:solidFill>
            </a:endParaRPr>
          </a:p>
        </p:txBody>
      </p:sp>
      <p:sp>
        <p:nvSpPr>
          <p:cNvPr id="9" name="Oval 8"/>
          <p:cNvSpPr/>
          <p:nvPr userDrawn="1"/>
        </p:nvSpPr>
        <p:spPr>
          <a:xfrm>
            <a:off x="609948" y="429061"/>
            <a:ext cx="181242" cy="181392"/>
          </a:xfrm>
          <a:prstGeom prst="ellipse">
            <a:avLst/>
          </a:prstGeom>
          <a:solidFill>
            <a:srgbClr val="533D7E"/>
          </a:solidFill>
          <a:ln>
            <a:noFill/>
          </a:ln>
        </p:spPr>
        <p:style>
          <a:lnRef idx="2">
            <a:schemeClr val="accent1">
              <a:shade val="50000"/>
            </a:schemeClr>
          </a:lnRef>
          <a:fillRef idx="1">
            <a:schemeClr val="accent1"/>
          </a:fillRef>
          <a:effectRef idx="0">
            <a:schemeClr val="accent1"/>
          </a:effectRef>
          <a:fontRef idx="minor">
            <a:schemeClr val="lt1"/>
          </a:fontRef>
        </p:style>
        <p:txBody>
          <a:bodyPr lIns="100346" tIns="50174" rIns="100346" bIns="50174" anchor="ctr"/>
          <a:lstStyle/>
          <a:p>
            <a:pPr algn="ctr">
              <a:defRPr/>
            </a:pPr>
            <a:endParaRPr lang="en-US" sz="1976" dirty="0">
              <a:solidFill>
                <a:prstClr val="white"/>
              </a:solidFill>
            </a:endParaRPr>
          </a:p>
        </p:txBody>
      </p:sp>
      <p:sp>
        <p:nvSpPr>
          <p:cNvPr id="15" name="Rectangle 2"/>
          <p:cNvSpPr>
            <a:spLocks noGrp="1" noChangeArrowheads="1"/>
          </p:cNvSpPr>
          <p:nvPr>
            <p:ph type="ctrTitle"/>
          </p:nvPr>
        </p:nvSpPr>
        <p:spPr>
          <a:xfrm>
            <a:off x="76200" y="1"/>
            <a:ext cx="8966114" cy="514796"/>
          </a:xfrm>
          <a:prstGeom prst="rect">
            <a:avLst/>
          </a:prstGeom>
        </p:spPr>
        <p:txBody>
          <a:bodyPr lIns="74291" tIns="37144" rIns="74291" bIns="37144" anchor="ctr"/>
          <a:lstStyle>
            <a:lvl1pPr algn="l">
              <a:defRPr sz="1976">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pic>
        <p:nvPicPr>
          <p:cNvPr id="11" name="Picture 10" descr="Logo_black.png"/>
          <p:cNvPicPr>
            <a:picLocks noChangeAspect="1"/>
          </p:cNvPicPr>
          <p:nvPr userDrawn="1"/>
        </p:nvPicPr>
        <p:blipFill>
          <a:blip r:embed="rId3" cstate="email">
            <a:alphaModFix amt="38000"/>
            <a:extLst>
              <a:ext uri="{28A0092B-C50C-407E-A947-70E740481C1C}">
                <a14:useLocalDpi xmlns:a14="http://schemas.microsoft.com/office/drawing/2010/main"/>
              </a:ext>
            </a:extLst>
          </a:blip>
          <a:stretch>
            <a:fillRect/>
          </a:stretch>
        </p:blipFill>
        <p:spPr>
          <a:xfrm>
            <a:off x="190921" y="4712027"/>
            <a:ext cx="764861" cy="286585"/>
          </a:xfrm>
          <a:prstGeom prst="rect">
            <a:avLst/>
          </a:prstGeom>
          <a:noFill/>
          <a:ln>
            <a:noFill/>
          </a:ln>
        </p:spPr>
      </p:pic>
    </p:spTree>
    <p:extLst>
      <p:ext uri="{BB962C8B-B14F-4D97-AF65-F5344CB8AC3E}">
        <p14:creationId xmlns:p14="http://schemas.microsoft.com/office/powerpoint/2010/main" val="1559486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5" name="TextBox 24"/>
          <p:cNvSpPr txBox="1"/>
          <p:nvPr userDrawn="1"/>
        </p:nvSpPr>
        <p:spPr>
          <a:xfrm>
            <a:off x="382444" y="4730367"/>
            <a:ext cx="1980368" cy="314167"/>
          </a:xfrm>
          <a:prstGeom prst="rect">
            <a:avLst/>
          </a:prstGeom>
          <a:noFill/>
        </p:spPr>
        <p:txBody>
          <a:bodyPr lIns="77072" tIns="38534" rIns="77072" bIns="38534">
            <a:spAutoFit/>
          </a:bodyPr>
          <a:lstStyle/>
          <a:p>
            <a:pPr algn="l" fontAlgn="auto">
              <a:spcBef>
                <a:spcPts val="0"/>
              </a:spcBef>
              <a:spcAft>
                <a:spcPts val="0"/>
              </a:spcAft>
              <a:defRPr/>
            </a:pPr>
            <a:r>
              <a:rPr lang="en-US" sz="768" b="0" dirty="0">
                <a:solidFill>
                  <a:schemeClr val="tx1"/>
                </a:solidFill>
                <a:latin typeface="Segoe UI Light" panose="020B0502040204020203" pitchFamily="34" charset="0"/>
                <a:ea typeface="Segoe UI" panose="020B0502040204020203" pitchFamily="34" charset="0"/>
                <a:cs typeface="Segoe UI" panose="020B0502040204020203" pitchFamily="34" charset="0"/>
              </a:rPr>
              <a:t>www.cognizant.com</a:t>
            </a:r>
          </a:p>
          <a:p>
            <a:pPr algn="l" fontAlgn="auto">
              <a:spcBef>
                <a:spcPts val="0"/>
              </a:spcBef>
              <a:spcAft>
                <a:spcPts val="0"/>
              </a:spcAft>
              <a:defRPr/>
            </a:pPr>
            <a:r>
              <a:rPr lang="en-US" sz="768" b="0" dirty="0">
                <a:solidFill>
                  <a:schemeClr val="tx1"/>
                </a:solidFill>
                <a:latin typeface="Segoe UI Light" panose="020B0502040204020203" pitchFamily="34" charset="0"/>
                <a:ea typeface="Segoe UI" panose="020B0502040204020203" pitchFamily="34" charset="0"/>
                <a:cs typeface="Segoe UI" panose="020B0502040204020203" pitchFamily="34" charset="0"/>
              </a:rPr>
              <a:t>Copyright © 2014 Cognizant</a:t>
            </a:r>
          </a:p>
        </p:txBody>
      </p:sp>
      <p:sp>
        <p:nvSpPr>
          <p:cNvPr id="27" name="Slide Number Placeholder 4"/>
          <p:cNvSpPr>
            <a:spLocks noGrp="1"/>
          </p:cNvSpPr>
          <p:nvPr>
            <p:ph type="sldNum" sz="quarter" idx="4"/>
          </p:nvPr>
        </p:nvSpPr>
        <p:spPr>
          <a:xfrm>
            <a:off x="66252" y="4802342"/>
            <a:ext cx="658134" cy="207003"/>
          </a:xfrm>
          <a:prstGeom prst="rect">
            <a:avLst/>
          </a:prstGeom>
        </p:spPr>
        <p:txBody>
          <a:bodyPr lIns="91302" tIns="45653" rIns="91302" bIns="45653" anchor="ctr"/>
          <a:lstStyle>
            <a:lvl1pPr>
              <a:defRPr sz="1317">
                <a:solidFill>
                  <a:schemeClr val="tx1"/>
                </a:solidFill>
                <a:latin typeface="Segoe UI Light" panose="020B0502040204020203" pitchFamily="34" charset="0"/>
                <a:ea typeface="Segoe UI" panose="020B0502040204020203" pitchFamily="34" charset="0"/>
                <a:cs typeface="Segoe UI" panose="020B0502040204020203" pitchFamily="34" charset="0"/>
              </a:defRPr>
            </a:lvl1pPr>
          </a:lstStyle>
          <a:p>
            <a:fld id="{8A594856-3BBA-4FD7-858E-EF2C9819DC09}" type="slidenum">
              <a:rPr lang="en-US" smtClean="0"/>
              <a:pPr/>
              <a:t>‹#›</a:t>
            </a:fld>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9144001" cy="523245"/>
          </a:xfrm>
          <a:prstGeom prst="rect">
            <a:avLst/>
          </a:prstGeom>
        </p:spPr>
      </p:pic>
      <p:sp>
        <p:nvSpPr>
          <p:cNvPr id="10" name="Rectangle 9"/>
          <p:cNvSpPr/>
          <p:nvPr userDrawn="1"/>
        </p:nvSpPr>
        <p:spPr>
          <a:xfrm>
            <a:off x="0" y="-5231"/>
            <a:ext cx="9149230" cy="528477"/>
          </a:xfrm>
          <a:prstGeom prst="rect">
            <a:avLst/>
          </a:prstGeom>
          <a:solidFill>
            <a:srgbClr val="E72C4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976"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2"/>
          <p:cNvSpPr>
            <a:spLocks noGrp="1" noChangeArrowheads="1"/>
          </p:cNvSpPr>
          <p:nvPr>
            <p:ph type="ctrTitle"/>
          </p:nvPr>
        </p:nvSpPr>
        <p:spPr>
          <a:xfrm>
            <a:off x="76200" y="1"/>
            <a:ext cx="8966114" cy="514796"/>
          </a:xfrm>
          <a:prstGeom prst="rect">
            <a:avLst/>
          </a:prstGeom>
        </p:spPr>
        <p:txBody>
          <a:bodyPr lIns="74316" tIns="37157" rIns="74316" bIns="37157" anchor="ctr"/>
          <a:lstStyle>
            <a:lvl1pPr algn="l">
              <a:defRPr sz="1976">
                <a:solidFill>
                  <a:schemeClr val="bg1"/>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2" name="Oval 11"/>
          <p:cNvSpPr/>
          <p:nvPr userDrawn="1"/>
        </p:nvSpPr>
        <p:spPr>
          <a:xfrm>
            <a:off x="169284" y="429061"/>
            <a:ext cx="181791" cy="18194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6" dirty="0"/>
          </a:p>
        </p:txBody>
      </p:sp>
      <p:sp>
        <p:nvSpPr>
          <p:cNvPr id="13" name="Oval 12"/>
          <p:cNvSpPr/>
          <p:nvPr userDrawn="1"/>
        </p:nvSpPr>
        <p:spPr>
          <a:xfrm>
            <a:off x="391672" y="429061"/>
            <a:ext cx="181791" cy="18194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6" dirty="0"/>
          </a:p>
        </p:txBody>
      </p:sp>
      <p:sp>
        <p:nvSpPr>
          <p:cNvPr id="14" name="Oval 13"/>
          <p:cNvSpPr/>
          <p:nvPr userDrawn="1"/>
        </p:nvSpPr>
        <p:spPr>
          <a:xfrm>
            <a:off x="610237" y="429061"/>
            <a:ext cx="181791" cy="181941"/>
          </a:xfrm>
          <a:prstGeom prst="ellipse">
            <a:avLst/>
          </a:prstGeom>
          <a:solidFill>
            <a:srgbClr val="64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6" dirty="0"/>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81447" y="4749002"/>
            <a:ext cx="1075353" cy="340259"/>
          </a:xfrm>
          <a:prstGeom prst="rect">
            <a:avLst/>
          </a:prstGeom>
        </p:spPr>
      </p:pic>
      <p:cxnSp>
        <p:nvCxnSpPr>
          <p:cNvPr id="16" name="Straight Connector 15"/>
          <p:cNvCxnSpPr/>
          <p:nvPr userDrawn="1"/>
        </p:nvCxnSpPr>
        <p:spPr>
          <a:xfrm>
            <a:off x="57363" y="4691591"/>
            <a:ext cx="890038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986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F5420600-FAA6-4842-8455-0AAC7B695473}"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p:nvPicPr>
        <p:blipFill>
          <a:blip r:embed="rId3"/>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1766022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2_Title Only">
    <p:bg>
      <p:bgRef idx="1001">
        <a:schemeClr val="bg1"/>
      </p:bgRef>
    </p:bg>
    <p:spTree>
      <p:nvGrpSpPr>
        <p:cNvPr id="1" name=""/>
        <p:cNvGrpSpPr/>
        <p:nvPr/>
      </p:nvGrpSpPr>
      <p:grpSpPr>
        <a:xfrm>
          <a:off x="0" y="0"/>
          <a:ext cx="0" cy="0"/>
          <a:chOff x="0" y="0"/>
          <a:chExt cx="0" cy="0"/>
        </a:xfrm>
      </p:grpSpPr>
      <p:sp>
        <p:nvSpPr>
          <p:cNvPr id="2" name="Rectangle 33"/>
          <p:cNvSpPr>
            <a:spLocks noChangeArrowheads="1"/>
          </p:cNvSpPr>
          <p:nvPr/>
        </p:nvSpPr>
        <p:spPr bwMode="auto">
          <a:xfrm>
            <a:off x="228600" y="4686300"/>
            <a:ext cx="5181600" cy="171450"/>
          </a:xfrm>
          <a:prstGeom prst="rect">
            <a:avLst/>
          </a:prstGeom>
          <a:noFill/>
          <a:ln w="9525">
            <a:noFill/>
            <a:miter lim="800000"/>
            <a:headEnd/>
            <a:tailEnd/>
          </a:ln>
          <a:effectLst/>
        </p:spPr>
        <p:txBody>
          <a:bodyPr/>
          <a:lstStyle/>
          <a:p>
            <a:pPr eaLnBrk="0" hangingPunct="0">
              <a:lnSpc>
                <a:spcPct val="190000"/>
              </a:lnSpc>
              <a:defRPr/>
            </a:pPr>
            <a:r>
              <a:rPr lang="en-US" sz="900" dirty="0">
                <a:solidFill>
                  <a:srgbClr val="000000"/>
                </a:solidFill>
                <a:latin typeface="Verdana" pitchFamily="34" charset="0"/>
                <a:ea typeface="MS PGothic" pitchFamily="34" charset="-128"/>
              </a:rPr>
              <a:t>      </a:t>
            </a:r>
            <a:r>
              <a:rPr lang="en-US" sz="800" dirty="0">
                <a:solidFill>
                  <a:srgbClr val="000000"/>
                </a:solidFill>
                <a:latin typeface="Verdana" pitchFamily="34" charset="0"/>
                <a:ea typeface="MS PGothic" pitchFamily="34" charset="-128"/>
              </a:rPr>
              <a:t>|  </a:t>
            </a:r>
            <a:r>
              <a:rPr lang="en-US" sz="800" b="0" dirty="0">
                <a:solidFill>
                  <a:srgbClr val="000000"/>
                </a:solidFill>
                <a:latin typeface="Verdana" pitchFamily="34" charset="0"/>
                <a:ea typeface="MS PGothic" pitchFamily="34" charset="-128"/>
              </a:rPr>
              <a:t>©2014, Cognizant 		</a:t>
            </a:r>
            <a:endParaRPr lang="en-US" sz="900" b="0" dirty="0">
              <a:solidFill>
                <a:srgbClr val="000000"/>
              </a:solidFill>
              <a:latin typeface="Verdana" pitchFamily="34" charset="0"/>
              <a:ea typeface="MS PGothic" pitchFamily="34" charset="-128"/>
            </a:endParaRPr>
          </a:p>
        </p:txBody>
      </p:sp>
      <p:sp>
        <p:nvSpPr>
          <p:cNvPr id="3" name="Rectangle 42"/>
          <p:cNvSpPr>
            <a:spLocks noGrp="1" noChangeArrowheads="1"/>
          </p:cNvSpPr>
          <p:nvPr>
            <p:ph type="sldNum" sz="quarter" idx="10"/>
          </p:nvPr>
        </p:nvSpPr>
        <p:spPr>
          <a:xfrm>
            <a:off x="76200" y="4743450"/>
            <a:ext cx="457200" cy="342900"/>
          </a:xfrm>
        </p:spPr>
        <p:txBody>
          <a:bodyPr/>
          <a:lstStyle>
            <a:lvl1pPr>
              <a:defRPr sz="1200">
                <a:solidFill>
                  <a:srgbClr val="6DB23F"/>
                </a:solidFill>
              </a:defRPr>
            </a:lvl1pPr>
          </a:lstStyle>
          <a:p>
            <a:pPr>
              <a:defRPr/>
            </a:pPr>
            <a:r>
              <a:rPr lang="en-US" dirty="0"/>
              <a:t>3</a:t>
            </a:r>
          </a:p>
        </p:txBody>
      </p:sp>
      <p:sp>
        <p:nvSpPr>
          <p:cNvPr id="4" name="Rectangle 3"/>
          <p:cNvSpPr/>
          <p:nvPr userDrawn="1"/>
        </p:nvSpPr>
        <p:spPr bwMode="auto">
          <a:xfrm>
            <a:off x="0" y="0"/>
            <a:ext cx="9144000" cy="572756"/>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spTree>
    <p:extLst>
      <p:ext uri="{BB962C8B-B14F-4D97-AF65-F5344CB8AC3E}">
        <p14:creationId xmlns:p14="http://schemas.microsoft.com/office/powerpoint/2010/main" val="2057316232"/>
      </p:ext>
    </p:extLst>
  </p:cSld>
  <p:clrMapOvr>
    <a:overrideClrMapping bg1="lt1" tx1="dk1" bg2="lt2" tx2="dk2" accent1="accent1" accent2="accent2" accent3="accent3" accent4="accent4" accent5="accent5" accent6="accent6" hlink="hlink" folHlink="folHlink"/>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9144001" cy="523245"/>
          </a:xfrm>
          <a:prstGeom prst="rect">
            <a:avLst/>
          </a:prstGeom>
        </p:spPr>
      </p:pic>
      <p:sp>
        <p:nvSpPr>
          <p:cNvPr id="18" name="TextBox 17"/>
          <p:cNvSpPr txBox="1"/>
          <p:nvPr userDrawn="1"/>
        </p:nvSpPr>
        <p:spPr>
          <a:xfrm>
            <a:off x="382445" y="4730367"/>
            <a:ext cx="1980368" cy="314139"/>
          </a:xfrm>
          <a:prstGeom prst="rect">
            <a:avLst/>
          </a:prstGeom>
          <a:noFill/>
        </p:spPr>
        <p:txBody>
          <a:bodyPr lIns="77044" tIns="38520" rIns="77044" bIns="38520">
            <a:spAutoFit/>
          </a:bodyPr>
          <a:lstStyle/>
          <a:p>
            <a:pPr algn="l" fontAlgn="auto">
              <a:spcBef>
                <a:spcPts val="0"/>
              </a:spcBef>
              <a:spcAft>
                <a:spcPts val="0"/>
              </a:spcAft>
              <a:defRPr/>
            </a:pPr>
            <a:r>
              <a:rPr lang="en-US" sz="768" b="0" dirty="0">
                <a:solidFill>
                  <a:schemeClr val="tx1"/>
                </a:solidFill>
                <a:latin typeface="Segoe UI Light" panose="020B0502040204020203" pitchFamily="34" charset="0"/>
                <a:ea typeface="Segoe UI" panose="020B0502040204020203" pitchFamily="34" charset="0"/>
                <a:cs typeface="Segoe UI" panose="020B0502040204020203" pitchFamily="34" charset="0"/>
              </a:rPr>
              <a:t>www.cognizant.com</a:t>
            </a:r>
          </a:p>
          <a:p>
            <a:pPr algn="l" fontAlgn="auto">
              <a:spcBef>
                <a:spcPts val="0"/>
              </a:spcBef>
              <a:spcAft>
                <a:spcPts val="0"/>
              </a:spcAft>
              <a:defRPr/>
            </a:pPr>
            <a:r>
              <a:rPr lang="en-US" sz="768" b="0" dirty="0">
                <a:solidFill>
                  <a:schemeClr val="tx1"/>
                </a:solidFill>
                <a:latin typeface="Segoe UI Light" panose="020B0502040204020203" pitchFamily="34" charset="0"/>
                <a:ea typeface="Segoe UI" panose="020B0502040204020203" pitchFamily="34" charset="0"/>
                <a:cs typeface="Segoe UI" panose="020B0502040204020203" pitchFamily="34" charset="0"/>
              </a:rPr>
              <a:t>Copyright © 2015 Cognizant</a:t>
            </a:r>
          </a:p>
        </p:txBody>
      </p:sp>
      <p:pic>
        <p:nvPicPr>
          <p:cNvPr id="19" name="CG_logoReflect_RGB.png" descr="/Users/jason_feuilly/Desktop/CG_logoReflect_RGB.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662087" y="4634180"/>
            <a:ext cx="1380226" cy="50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Slide Number Placeholder 4"/>
          <p:cNvSpPr>
            <a:spLocks noGrp="1"/>
          </p:cNvSpPr>
          <p:nvPr>
            <p:ph type="sldNum" sz="quarter" idx="4"/>
          </p:nvPr>
        </p:nvSpPr>
        <p:spPr>
          <a:xfrm>
            <a:off x="-254323" y="4784145"/>
            <a:ext cx="658134" cy="207003"/>
          </a:xfrm>
          <a:prstGeom prst="rect">
            <a:avLst/>
          </a:prstGeom>
        </p:spPr>
        <p:txBody>
          <a:bodyPr lIns="91271" tIns="45637" rIns="91271" bIns="45637" anchor="ctr"/>
          <a:lstStyle>
            <a:lvl1pPr>
              <a:defRPr sz="1317">
                <a:solidFill>
                  <a:schemeClr val="tx1"/>
                </a:solidFill>
                <a:latin typeface="Segoe UI Light" panose="020B0502040204020203" pitchFamily="34" charset="0"/>
                <a:ea typeface="Segoe UI" panose="020B0502040204020203" pitchFamily="34" charset="0"/>
                <a:cs typeface="Segoe UI" panose="020B0502040204020203" pitchFamily="34" charset="0"/>
              </a:defRPr>
            </a:lvl1pPr>
          </a:lstStyle>
          <a:p>
            <a:fld id="{8A594856-3BBA-4FD7-858E-EF2C9819DC09}" type="slidenum">
              <a:rPr lang="en-US" smtClean="0"/>
              <a:pPr/>
              <a:t>‹#›</a:t>
            </a:fld>
            <a:endParaRPr lang="en-US" dirty="0"/>
          </a:p>
        </p:txBody>
      </p:sp>
      <p:sp>
        <p:nvSpPr>
          <p:cNvPr id="14" name="Rectangle 13"/>
          <p:cNvSpPr/>
          <p:nvPr userDrawn="1"/>
        </p:nvSpPr>
        <p:spPr>
          <a:xfrm>
            <a:off x="-5229" y="1"/>
            <a:ext cx="9149230" cy="528477"/>
          </a:xfrm>
          <a:prstGeom prst="rect">
            <a:avLst/>
          </a:prstGeom>
          <a:solidFill>
            <a:srgbClr val="3188B4">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346" tIns="50174" rIns="100346" bIns="50174" rtlCol="0" anchor="ctr"/>
          <a:lstStyle/>
          <a:p>
            <a:pPr lvl="0" algn="ctr"/>
            <a:endParaRPr lang="en-US" sz="1976" dirty="0">
              <a:solidFill>
                <a:prstClr val="white"/>
              </a:solidFill>
              <a:latin typeface="+mj-lt"/>
              <a:ea typeface="Segoe UI" panose="020B0502040204020203" pitchFamily="34" charset="0"/>
              <a:cs typeface="Segoe UI" panose="020B0502040204020203" pitchFamily="34" charset="0"/>
            </a:endParaRPr>
          </a:p>
        </p:txBody>
      </p:sp>
      <p:sp>
        <p:nvSpPr>
          <p:cNvPr id="15" name="Rectangle 2"/>
          <p:cNvSpPr>
            <a:spLocks noGrp="1" noChangeArrowheads="1"/>
          </p:cNvSpPr>
          <p:nvPr>
            <p:ph type="ctrTitle"/>
          </p:nvPr>
        </p:nvSpPr>
        <p:spPr>
          <a:xfrm>
            <a:off x="74745" y="4226"/>
            <a:ext cx="8796944" cy="514796"/>
          </a:xfrm>
          <a:prstGeom prst="rect">
            <a:avLst/>
          </a:prstGeom>
        </p:spPr>
        <p:txBody>
          <a:bodyPr lIns="74291" tIns="37144" rIns="74291" bIns="37144" anchor="ctr"/>
          <a:lstStyle>
            <a:lvl1pPr algn="l">
              <a:defRPr sz="1976">
                <a:solidFill>
                  <a:schemeClr val="bg1"/>
                </a:solidFill>
                <a:latin typeface="+mj-lt"/>
                <a:ea typeface="Segoe UI" panose="020B0502040204020203" pitchFamily="34" charset="0"/>
                <a:cs typeface="Segoe UI" panose="020B0502040204020203" pitchFamily="34" charset="0"/>
              </a:defRPr>
            </a:lvl1pPr>
          </a:lstStyle>
          <a:p>
            <a:r>
              <a:rPr lang="en-US" dirty="0"/>
              <a:t>Click to edit Master title style</a:t>
            </a:r>
          </a:p>
        </p:txBody>
      </p:sp>
      <p:sp>
        <p:nvSpPr>
          <p:cNvPr id="13" name="Oval 12"/>
          <p:cNvSpPr/>
          <p:nvPr userDrawn="1"/>
        </p:nvSpPr>
        <p:spPr>
          <a:xfrm>
            <a:off x="169286" y="429061"/>
            <a:ext cx="181791" cy="181941"/>
          </a:xfrm>
          <a:prstGeom prst="ellipse">
            <a:avLst/>
          </a:prstGeom>
          <a:solidFill>
            <a:srgbClr val="E1AD00"/>
          </a:solidFill>
          <a:ln>
            <a:noFill/>
          </a:ln>
        </p:spPr>
        <p:style>
          <a:lnRef idx="2">
            <a:schemeClr val="accent1">
              <a:shade val="50000"/>
            </a:schemeClr>
          </a:lnRef>
          <a:fillRef idx="1">
            <a:schemeClr val="accent1"/>
          </a:fillRef>
          <a:effectRef idx="0">
            <a:schemeClr val="accent1"/>
          </a:effectRef>
          <a:fontRef idx="minor">
            <a:schemeClr val="lt1"/>
          </a:fontRef>
        </p:style>
        <p:txBody>
          <a:bodyPr lIns="100346" tIns="50174" rIns="100346" bIns="50174" rtlCol="0" anchor="ctr"/>
          <a:lstStyle/>
          <a:p>
            <a:pPr algn="ctr"/>
            <a:endParaRPr lang="en-US" sz="1976" dirty="0"/>
          </a:p>
        </p:txBody>
      </p:sp>
      <p:sp>
        <p:nvSpPr>
          <p:cNvPr id="20" name="Oval 19"/>
          <p:cNvSpPr/>
          <p:nvPr userDrawn="1"/>
        </p:nvSpPr>
        <p:spPr>
          <a:xfrm>
            <a:off x="391672" y="429061"/>
            <a:ext cx="181791" cy="181941"/>
          </a:xfrm>
          <a:prstGeom prst="ellipse">
            <a:avLst/>
          </a:prstGeom>
          <a:solidFill>
            <a:srgbClr val="A44D92"/>
          </a:solidFill>
          <a:ln>
            <a:noFill/>
          </a:ln>
        </p:spPr>
        <p:style>
          <a:lnRef idx="2">
            <a:schemeClr val="accent1">
              <a:shade val="50000"/>
            </a:schemeClr>
          </a:lnRef>
          <a:fillRef idx="1">
            <a:schemeClr val="accent1"/>
          </a:fillRef>
          <a:effectRef idx="0">
            <a:schemeClr val="accent1"/>
          </a:effectRef>
          <a:fontRef idx="minor">
            <a:schemeClr val="lt1"/>
          </a:fontRef>
        </p:style>
        <p:txBody>
          <a:bodyPr lIns="100346" tIns="50174" rIns="100346" bIns="50174" rtlCol="0" anchor="ctr"/>
          <a:lstStyle/>
          <a:p>
            <a:pPr lvl="0" algn="ctr"/>
            <a:endParaRPr lang="en-US" sz="1976" dirty="0"/>
          </a:p>
        </p:txBody>
      </p:sp>
      <p:sp>
        <p:nvSpPr>
          <p:cNvPr id="22" name="Oval 21"/>
          <p:cNvSpPr/>
          <p:nvPr userDrawn="1"/>
        </p:nvSpPr>
        <p:spPr>
          <a:xfrm>
            <a:off x="610237" y="429061"/>
            <a:ext cx="181791" cy="181941"/>
          </a:xfrm>
          <a:prstGeom prst="ellipse">
            <a:avLst/>
          </a:prstGeom>
          <a:solidFill>
            <a:srgbClr val="533D7E"/>
          </a:solidFill>
          <a:ln>
            <a:noFill/>
          </a:ln>
        </p:spPr>
        <p:style>
          <a:lnRef idx="2">
            <a:schemeClr val="accent1">
              <a:shade val="50000"/>
            </a:schemeClr>
          </a:lnRef>
          <a:fillRef idx="1">
            <a:schemeClr val="accent1"/>
          </a:fillRef>
          <a:effectRef idx="0">
            <a:schemeClr val="accent1"/>
          </a:effectRef>
          <a:fontRef idx="minor">
            <a:schemeClr val="lt1"/>
          </a:fontRef>
        </p:style>
        <p:txBody>
          <a:bodyPr lIns="100346" tIns="50174" rIns="100346" bIns="50174" rtlCol="0" anchor="ctr"/>
          <a:lstStyle/>
          <a:p>
            <a:pPr lvl="0" algn="ctr"/>
            <a:endParaRPr lang="en-US" sz="1976" dirty="0"/>
          </a:p>
        </p:txBody>
      </p:sp>
    </p:spTree>
    <p:extLst>
      <p:ext uri="{BB962C8B-B14F-4D97-AF65-F5344CB8AC3E}">
        <p14:creationId xmlns:p14="http://schemas.microsoft.com/office/powerpoint/2010/main" val="25025562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5202" y="138313"/>
            <a:ext cx="6780998" cy="352287"/>
          </a:xfrm>
          <a:prstGeom prst="rect">
            <a:avLst/>
          </a:prstGeom>
        </p:spPr>
        <p:txBody>
          <a:bodyPr lIns="0"/>
          <a:lstStyle>
            <a:lvl1pPr>
              <a:defRPr>
                <a:solidFill>
                  <a:schemeClr val="tx1"/>
                </a:solidFill>
              </a:defRPr>
            </a:lvl1pPr>
          </a:lstStyle>
          <a:p>
            <a:r>
              <a:rPr lang="en-US" dirty="0"/>
              <a:t>CLICK TO EDIT MASTER TITLE STYLE</a:t>
            </a:r>
          </a:p>
        </p:txBody>
      </p:sp>
      <p:sp>
        <p:nvSpPr>
          <p:cNvPr id="3" name="Slide Number Placeholder 5"/>
          <p:cNvSpPr>
            <a:spLocks noGrp="1"/>
          </p:cNvSpPr>
          <p:nvPr>
            <p:ph type="sldNum" sz="quarter" idx="4"/>
          </p:nvPr>
        </p:nvSpPr>
        <p:spPr>
          <a:xfrm>
            <a:off x="42145" y="4791832"/>
            <a:ext cx="432639"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FB883BBB-E79A-4A93-8EF0-47A7463DB8E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077800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6788D6B8-9967-6747-A753-B4A97D6190D7}" type="slidenum">
              <a:rPr lang="en-US" smtClean="0"/>
              <a:t>‹#›</a:t>
            </a:fld>
            <a:endParaRPr lang="en-US" dirty="0"/>
          </a:p>
        </p:txBody>
      </p:sp>
    </p:spTree>
    <p:extLst>
      <p:ext uri="{BB962C8B-B14F-4D97-AF65-F5344CB8AC3E}">
        <p14:creationId xmlns:p14="http://schemas.microsoft.com/office/powerpoint/2010/main" val="14031994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ver Slide - White">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dirty="0">
              <a:solidFill>
                <a:prstClr val="white"/>
              </a:solidFill>
            </a:endParaRPr>
          </a:p>
        </p:txBody>
      </p:sp>
      <p:pic>
        <p:nvPicPr>
          <p:cNvPr id="3" name="Picture 2" descr="PATH_perspect2.jpg"/>
          <p:cNvPicPr>
            <a:picLocks noChangeAspect="1"/>
          </p:cNvPicPr>
          <p:nvPr userDrawn="1"/>
        </p:nvPicPr>
        <p:blipFill rotWithShape="1">
          <a:blip r:embed="rId2">
            <a:extLst>
              <a:ext uri="{28A0092B-C50C-407E-A947-70E740481C1C}">
                <a14:useLocalDpi xmlns:a14="http://schemas.microsoft.com/office/drawing/2010/main" val="0"/>
              </a:ext>
            </a:extLst>
          </a:blip>
          <a:srcRect t="14635" b="6070"/>
          <a:stretch/>
        </p:blipFill>
        <p:spPr>
          <a:xfrm>
            <a:off x="0" y="0"/>
            <a:ext cx="8648700" cy="5143500"/>
          </a:xfrm>
          <a:prstGeom prst="rect">
            <a:avLst/>
          </a:prstGeom>
        </p:spPr>
      </p:pic>
      <p:sp>
        <p:nvSpPr>
          <p:cNvPr id="9" name="Rectangle 8"/>
          <p:cNvSpPr/>
          <p:nvPr userDrawn="1"/>
        </p:nvSpPr>
        <p:spPr>
          <a:xfrm>
            <a:off x="0" y="1937657"/>
            <a:ext cx="9144000" cy="1825302"/>
          </a:xfrm>
          <a:prstGeom prst="rect">
            <a:avLst/>
          </a:prstGeom>
          <a:solidFill>
            <a:schemeClr val="tx2">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defTabSz="914400"/>
            <a:endParaRPr lang="en-US" sz="1800" dirty="0">
              <a:solidFill>
                <a:prstClr val="white"/>
              </a:solidFill>
            </a:endParaRPr>
          </a:p>
        </p:txBody>
      </p:sp>
      <p:sp>
        <p:nvSpPr>
          <p:cNvPr id="11" name="TextBox 10"/>
          <p:cNvSpPr txBox="1"/>
          <p:nvPr userDrawn="1"/>
        </p:nvSpPr>
        <p:spPr>
          <a:xfrm>
            <a:off x="419103" y="4694466"/>
            <a:ext cx="1923143" cy="230832"/>
          </a:xfrm>
          <a:prstGeom prst="rect">
            <a:avLst/>
          </a:prstGeom>
          <a:noFill/>
        </p:spPr>
        <p:txBody>
          <a:bodyPr wrap="square" rtlCol="0">
            <a:spAutoFit/>
          </a:bodyPr>
          <a:lstStyle/>
          <a:p>
            <a:pPr defTabSz="914400"/>
            <a:r>
              <a:rPr lang="en-US" sz="900" dirty="0">
                <a:solidFill>
                  <a:prstClr val="white"/>
                </a:solidFill>
                <a:cs typeface="Arial"/>
              </a:rPr>
              <a:t>© 2018 Cognizant </a:t>
            </a:r>
          </a:p>
        </p:txBody>
      </p:sp>
      <p:pic>
        <p:nvPicPr>
          <p:cNvPr id="10" name="Picture 9" descr="Cognizant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0601" y="326136"/>
            <a:ext cx="2258154" cy="684559"/>
          </a:xfrm>
          <a:prstGeom prst="rect">
            <a:avLst/>
          </a:prstGeom>
        </p:spPr>
      </p:pic>
      <p:sp>
        <p:nvSpPr>
          <p:cNvPr id="12" name="Text Placeholder 12"/>
          <p:cNvSpPr>
            <a:spLocks noGrp="1"/>
          </p:cNvSpPr>
          <p:nvPr>
            <p:ph type="body" sz="quarter" idx="13" hasCustomPrompt="1"/>
          </p:nvPr>
        </p:nvSpPr>
        <p:spPr>
          <a:xfrm>
            <a:off x="419102" y="2123029"/>
            <a:ext cx="8284633" cy="429229"/>
          </a:xfrm>
          <a:prstGeom prst="rect">
            <a:avLst/>
          </a:prstGeom>
        </p:spPr>
        <p:txBody>
          <a:bodyPr>
            <a:normAutofit/>
          </a:bodyPr>
          <a:lstStyle>
            <a:lvl1pPr marL="0" indent="0">
              <a:buNone/>
              <a:defRPr sz="1800">
                <a:solidFill>
                  <a:schemeClr val="bg1"/>
                </a:solidFill>
                <a:latin typeface="Arial"/>
                <a:cs typeface="Arial"/>
              </a:defRPr>
            </a:lvl1pPr>
          </a:lstStyle>
          <a:p>
            <a:pPr lvl="0"/>
            <a:r>
              <a:rPr lang="en-US" dirty="0"/>
              <a:t>Date</a:t>
            </a:r>
          </a:p>
        </p:txBody>
      </p:sp>
      <p:sp>
        <p:nvSpPr>
          <p:cNvPr id="14" name="Text Placeholder 14"/>
          <p:cNvSpPr>
            <a:spLocks noGrp="1"/>
          </p:cNvSpPr>
          <p:nvPr>
            <p:ph type="body" sz="quarter" idx="14" hasCustomPrompt="1"/>
          </p:nvPr>
        </p:nvSpPr>
        <p:spPr>
          <a:xfrm>
            <a:off x="419102" y="2558811"/>
            <a:ext cx="8284633" cy="584775"/>
          </a:xfrm>
          <a:prstGeom prst="rect">
            <a:avLst/>
          </a:prstGeom>
        </p:spPr>
        <p:txBody>
          <a:bodyPr wrap="square">
            <a:spAutoFit/>
          </a:bodyPr>
          <a:lstStyle>
            <a:lvl1pPr marL="0" indent="0">
              <a:lnSpc>
                <a:spcPct val="100000"/>
              </a:lnSpc>
              <a:buNone/>
              <a:defRPr sz="3200" baseline="0">
                <a:solidFill>
                  <a:srgbClr val="0099C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PRESENTATION TITLE GOES HERE</a:t>
            </a:r>
          </a:p>
        </p:txBody>
      </p:sp>
      <p:sp>
        <p:nvSpPr>
          <p:cNvPr id="17" name="Text Placeholder 12"/>
          <p:cNvSpPr>
            <a:spLocks noGrp="1"/>
          </p:cNvSpPr>
          <p:nvPr>
            <p:ph type="body" sz="quarter" idx="15" hasCustomPrompt="1"/>
          </p:nvPr>
        </p:nvSpPr>
        <p:spPr>
          <a:xfrm>
            <a:off x="419102" y="3148948"/>
            <a:ext cx="8284633" cy="446088"/>
          </a:xfrm>
          <a:prstGeom prst="rect">
            <a:avLst/>
          </a:prstGeom>
        </p:spPr>
        <p:txBody>
          <a:bodyPr>
            <a:normAutofit/>
          </a:bodyPr>
          <a:lstStyle>
            <a:lvl1pPr marL="0" indent="0">
              <a:buNone/>
              <a:defRPr sz="1800" baseline="0">
                <a:solidFill>
                  <a:srgbClr val="FFFFFF"/>
                </a:solidFill>
                <a:latin typeface="Arial"/>
                <a:cs typeface="Arial"/>
              </a:defRPr>
            </a:lvl1pPr>
          </a:lstStyle>
          <a:p>
            <a:pPr lvl="0"/>
            <a:r>
              <a:rPr lang="en-US" dirty="0"/>
              <a:t>Speaker Name / Title</a:t>
            </a:r>
          </a:p>
        </p:txBody>
      </p:sp>
      <p:sp>
        <p:nvSpPr>
          <p:cNvPr id="5" name="TextBox 4"/>
          <p:cNvSpPr txBox="1"/>
          <p:nvPr userDrawn="1"/>
        </p:nvSpPr>
        <p:spPr>
          <a:xfrm>
            <a:off x="1079501" y="-1308101"/>
            <a:ext cx="184731" cy="369332"/>
          </a:xfrm>
          <a:prstGeom prst="rect">
            <a:avLst/>
          </a:prstGeom>
          <a:noFill/>
        </p:spPr>
        <p:txBody>
          <a:bodyPr wrap="none" rtlCol="0">
            <a:spAutoFit/>
          </a:bodyPr>
          <a:lstStyle/>
          <a:p>
            <a:pPr defTabSz="914400"/>
            <a:endParaRPr lang="en-US" sz="1800" dirty="0">
              <a:solidFill>
                <a:srgbClr val="50B3CF"/>
              </a:solidFill>
            </a:endParaRPr>
          </a:p>
        </p:txBody>
      </p:sp>
    </p:spTree>
    <p:extLst>
      <p:ext uri="{BB962C8B-B14F-4D97-AF65-F5344CB8AC3E}">
        <p14:creationId xmlns:p14="http://schemas.microsoft.com/office/powerpoint/2010/main" val="9926402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hasCustomPrompt="1"/>
          </p:nvPr>
        </p:nvSpPr>
        <p:spPr>
          <a:xfrm>
            <a:off x="304362" y="247696"/>
            <a:ext cx="8464987" cy="455444"/>
          </a:xfrm>
        </p:spPr>
        <p:txBody>
          <a:bodyPr/>
          <a:lstStyle>
            <a:lvl1pPr>
              <a:defRPr>
                <a:solidFill>
                  <a:srgbClr val="0099CC"/>
                </a:solidFill>
              </a:defRPr>
            </a:lvl1pPr>
          </a:lstStyle>
          <a:p>
            <a:r>
              <a:rPr lang="en-US" dirty="0"/>
              <a:t>Header</a:t>
            </a:r>
          </a:p>
        </p:txBody>
      </p:sp>
    </p:spTree>
    <p:extLst>
      <p:ext uri="{BB962C8B-B14F-4D97-AF65-F5344CB8AC3E}">
        <p14:creationId xmlns:p14="http://schemas.microsoft.com/office/powerpoint/2010/main" val="24840910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ransition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prstClr val="white"/>
                </a:solidFill>
              </a:rPr>
              <a:pPr/>
              <a:t>‹#›</a:t>
            </a:fld>
            <a:endParaRPr lang="en-US" dirty="0">
              <a:solidFill>
                <a:prstClr val="white"/>
              </a:solidFill>
            </a:endParaRPr>
          </a:p>
        </p:txBody>
      </p:sp>
      <p:cxnSp>
        <p:nvCxnSpPr>
          <p:cNvPr id="5" name="Straight Connector 4"/>
          <p:cNvCxnSpPr/>
          <p:nvPr userDrawn="1"/>
        </p:nvCxnSpPr>
        <p:spPr>
          <a:xfrm>
            <a:off x="408219" y="1692265"/>
            <a:ext cx="8363857"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399750" y="2924164"/>
            <a:ext cx="8363857"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hasCustomPrompt="1"/>
          </p:nvPr>
        </p:nvSpPr>
        <p:spPr>
          <a:xfrm>
            <a:off x="403896" y="1975054"/>
            <a:ext cx="8333704" cy="470804"/>
          </a:xfrm>
          <a:prstGeom prst="rect">
            <a:avLst/>
          </a:prstGeom>
        </p:spPr>
        <p:txBody>
          <a:bodyPr>
            <a:normAutofit/>
          </a:bodyPr>
          <a:lstStyle>
            <a:lvl1pPr marL="0" indent="0">
              <a:buNone/>
              <a:defRPr sz="2700">
                <a:solidFill>
                  <a:srgbClr val="141414"/>
                </a:solidFill>
              </a:defRPr>
            </a:lvl1pPr>
            <a:lvl2pPr marL="342900" indent="0">
              <a:buNone/>
              <a:defRPr>
                <a:solidFill>
                  <a:schemeClr val="tx2"/>
                </a:solidFill>
              </a:defRPr>
            </a:lvl2pPr>
            <a:lvl3pPr marL="685800" indent="0">
              <a:buNone/>
              <a:defRPr>
                <a:solidFill>
                  <a:schemeClr val="tx2"/>
                </a:solidFill>
              </a:defRPr>
            </a:lvl3pPr>
            <a:lvl4pPr marL="1028700" indent="0">
              <a:buNone/>
              <a:defRPr>
                <a:solidFill>
                  <a:schemeClr val="tx2"/>
                </a:solidFill>
              </a:defRPr>
            </a:lvl4pPr>
            <a:lvl5pPr marL="1371600" indent="0">
              <a:buNone/>
              <a:defRPr>
                <a:solidFill>
                  <a:schemeClr val="tx2"/>
                </a:solidFill>
              </a:defRPr>
            </a:lvl5pPr>
          </a:lstStyle>
          <a:p>
            <a:pPr lvl="0"/>
            <a:r>
              <a:rPr lang="en-US" dirty="0"/>
              <a:t>Transition Slide </a:t>
            </a:r>
          </a:p>
        </p:txBody>
      </p:sp>
    </p:spTree>
    <p:extLst>
      <p:ext uri="{BB962C8B-B14F-4D97-AF65-F5344CB8AC3E}">
        <p14:creationId xmlns:p14="http://schemas.microsoft.com/office/powerpoint/2010/main" val="42200654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Header an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hasCustomPrompt="1"/>
          </p:nvPr>
        </p:nvSpPr>
        <p:spPr>
          <a:xfrm>
            <a:off x="303300" y="234996"/>
            <a:ext cx="8459701" cy="455443"/>
          </a:xfrm>
        </p:spPr>
        <p:txBody>
          <a:bodyPr/>
          <a:lstStyle>
            <a:lvl1pPr>
              <a:defRPr>
                <a:solidFill>
                  <a:srgbClr val="0099CC"/>
                </a:solidFill>
              </a:defRPr>
            </a:lvl1pPr>
          </a:lstStyle>
          <a:p>
            <a:r>
              <a:rPr lang="en-US" dirty="0"/>
              <a:t>Header</a:t>
            </a:r>
          </a:p>
        </p:txBody>
      </p:sp>
      <p:sp>
        <p:nvSpPr>
          <p:cNvPr id="5" name="Text Placeholder 4"/>
          <p:cNvSpPr>
            <a:spLocks noGrp="1"/>
          </p:cNvSpPr>
          <p:nvPr>
            <p:ph type="body" sz="quarter" idx="13"/>
          </p:nvPr>
        </p:nvSpPr>
        <p:spPr>
          <a:xfrm>
            <a:off x="311029" y="853373"/>
            <a:ext cx="8451972" cy="3467100"/>
          </a:xfrm>
          <a:prstGeom prst="rect">
            <a:avLst/>
          </a:prstGeom>
        </p:spPr>
        <p:txBody>
          <a:bodyPr vert="horz" lIns="81631" tIns="40815" rIns="81631" bIns="40815">
            <a:normAutofit/>
          </a:bodyPr>
          <a:lstStyle>
            <a:lvl1pPr marL="0" indent="0">
              <a:buNone/>
              <a:defRPr sz="2500">
                <a:solidFill>
                  <a:srgbClr val="141414"/>
                </a:solidFill>
              </a:defRPr>
            </a:lvl1pPr>
            <a:lvl2pPr marL="204077" indent="-202660">
              <a:buClr>
                <a:schemeClr val="accent2"/>
              </a:buClr>
              <a:buFont typeface="Arial"/>
              <a:buChar char="•"/>
              <a:defRPr sz="2100">
                <a:solidFill>
                  <a:srgbClr val="141414"/>
                </a:solidFill>
              </a:defRPr>
            </a:lvl2pPr>
            <a:lvl3pPr marL="256513" indent="-148806">
              <a:buClr>
                <a:schemeClr val="accent2"/>
              </a:buClr>
              <a:buFont typeface="Arial"/>
              <a:buChar char="•"/>
              <a:defRPr sz="1800">
                <a:solidFill>
                  <a:srgbClr val="141414"/>
                </a:solidFill>
              </a:defRPr>
            </a:lvl3pPr>
            <a:lvl4pPr marL="351465" indent="-157309">
              <a:buClr>
                <a:schemeClr val="accent2"/>
              </a:buClr>
              <a:buFont typeface="Arial"/>
              <a:buChar char="•"/>
              <a:defRPr sz="1600">
                <a:solidFill>
                  <a:srgbClr val="141414"/>
                </a:solidFill>
              </a:defRPr>
            </a:lvl4pPr>
            <a:lvl5pPr marL="457755" indent="-157309">
              <a:buClr>
                <a:schemeClr val="accent2"/>
              </a:buClr>
              <a:buFont typeface="Arial"/>
              <a:buChar char="•"/>
              <a:defRPr sz="1600">
                <a:solidFill>
                  <a:srgbClr val="14141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a:xfrm>
            <a:off x="408215" y="238125"/>
            <a:ext cx="8363857"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06630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p:nvPicPr>
        <p:blipFill>
          <a:blip r:embed="rId2"/>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p:nvPicPr>
        <p:blipFill>
          <a:blip r:embed="rId3"/>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2310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p:nvPicPr>
        <p:blipFill>
          <a:blip r:embed="rId3"/>
          <a:stretch>
            <a:fillRect/>
          </a:stretch>
        </p:blipFill>
        <p:spPr>
          <a:xfrm>
            <a:off x="457201" y="384048"/>
            <a:ext cx="2385905" cy="512064"/>
          </a:xfrm>
          <a:prstGeom prst="rect">
            <a:avLst/>
          </a:prstGeom>
        </p:spPr>
      </p:pic>
    </p:spTree>
    <p:extLst>
      <p:ext uri="{BB962C8B-B14F-4D97-AF65-F5344CB8AC3E}">
        <p14:creationId xmlns:p14="http://schemas.microsoft.com/office/powerpoint/2010/main" val="29661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5" indent="-231775">
              <a:buNone/>
              <a:defRPr sz="44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76E4D3C8-182B-481A-95A0-18C1BF952613}"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6763363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p:nvPicPr>
        <p:blipFill>
          <a:blip r:embed="rId2"/>
          <a:stretch>
            <a:fillRect/>
          </a:stretch>
        </p:blipFill>
        <p:spPr>
          <a:xfrm>
            <a:off x="457201" y="384048"/>
            <a:ext cx="2385905" cy="512064"/>
          </a:xfrm>
          <a:prstGeom prst="rect">
            <a:avLst/>
          </a:prstGeom>
        </p:spPr>
      </p:pic>
    </p:spTree>
    <p:extLst>
      <p:ext uri="{BB962C8B-B14F-4D97-AF65-F5344CB8AC3E}">
        <p14:creationId xmlns:p14="http://schemas.microsoft.com/office/powerpoint/2010/main" val="23578905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normAutofit/>
          </a:bodyPr>
          <a:lstStyle>
            <a:lvl1pPr>
              <a:defRPr sz="2000" b="1">
                <a:solidFill>
                  <a:srgbClr val="142A5C"/>
                </a:solidFill>
              </a:defRPr>
            </a:lvl1pPr>
          </a:lstStyle>
          <a:p>
            <a:r>
              <a:rPr lang="en-US" dirty="0"/>
              <a:t>Click to edit Master title style</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31D2FE64-C346-4C8D-B2C2-6C652521D5C5}" type="datetime1">
              <a:rPr lang="en-US" smtClean="0"/>
              <a:t>7/24/2020</a:t>
            </a:fld>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p:nvPicPr>
        <p:blipFill>
          <a:blip r:embed="rId2"/>
          <a:stretch>
            <a:fillRect/>
          </a:stretch>
        </p:blipFill>
        <p:spPr bwMode="black">
          <a:xfrm>
            <a:off x="7485913" y="4780026"/>
            <a:ext cx="1278163" cy="274320"/>
          </a:xfrm>
          <a:prstGeom prst="rect">
            <a:avLst/>
          </a:prstGeom>
        </p:spPr>
      </p:pic>
      <p:sp>
        <p:nvSpPr>
          <p:cNvPr id="8" name="Rectangle 7"/>
          <p:cNvSpPr/>
          <p:nvPr/>
        </p:nvSpPr>
        <p:spPr>
          <a:xfrm>
            <a:off x="536449" y="4773915"/>
            <a:ext cx="1309974" cy="246221"/>
          </a:xfrm>
          <a:prstGeom prst="rect">
            <a:avLst/>
          </a:prstGeom>
        </p:spPr>
        <p:txBody>
          <a:bodyPr wrap="none">
            <a:spAutoFit/>
          </a:bodyPr>
          <a:lstStyle/>
          <a:p>
            <a:r>
              <a:rPr lang="en-US" sz="1000" dirty="0"/>
              <a:t>|  © 2018 Cognizant</a:t>
            </a:r>
          </a:p>
        </p:txBody>
      </p:sp>
    </p:spTree>
    <p:extLst>
      <p:ext uri="{BB962C8B-B14F-4D97-AF65-F5344CB8AC3E}">
        <p14:creationId xmlns:p14="http://schemas.microsoft.com/office/powerpoint/2010/main" val="11334904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dirty="0"/>
              <a:t>Click to edit Master title style</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6D40D1F3-2DFC-4B05-8E91-63826E6FCD9E}" type="datetime1">
              <a:rPr lang="en-US" smtClean="0"/>
              <a:t>7/24/2020</a:t>
            </a:fld>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pic>
        <p:nvPicPr>
          <p:cNvPr id="12" name="Picture 11">
            <a:extLst>
              <a:ext uri="{FF2B5EF4-FFF2-40B4-BE49-F238E27FC236}">
                <a16:creationId xmlns:a16="http://schemas.microsoft.com/office/drawing/2014/main" id="{8D86F33D-B3A6-4729-A0FB-5DC8F3DD4FCB}"/>
              </a:ext>
            </a:extLst>
          </p:cNvPr>
          <p:cNvPicPr>
            <a:picLocks noChangeAspect="1"/>
          </p:cNvPicPr>
          <p:nvPr/>
        </p:nvPicPr>
        <p:blipFill>
          <a:blip r:embed="rId2"/>
          <a:stretch>
            <a:fillRect/>
          </a:stretch>
        </p:blipFill>
        <p:spPr bwMode="black">
          <a:xfrm>
            <a:off x="7485913" y="4780026"/>
            <a:ext cx="1278163" cy="274320"/>
          </a:xfrm>
          <a:prstGeom prst="rect">
            <a:avLst/>
          </a:prstGeom>
        </p:spPr>
      </p:pic>
      <p:sp>
        <p:nvSpPr>
          <p:cNvPr id="8" name="Rectangle 7"/>
          <p:cNvSpPr/>
          <p:nvPr/>
        </p:nvSpPr>
        <p:spPr>
          <a:xfrm>
            <a:off x="536449" y="4773915"/>
            <a:ext cx="1309974" cy="246221"/>
          </a:xfrm>
          <a:prstGeom prst="rect">
            <a:avLst/>
          </a:prstGeom>
        </p:spPr>
        <p:txBody>
          <a:bodyPr wrap="none">
            <a:spAutoFit/>
          </a:bodyPr>
          <a:lstStyle/>
          <a:p>
            <a:r>
              <a:rPr lang="en-US" sz="1000" dirty="0"/>
              <a:t>|  © 2018 Cognizant</a:t>
            </a:r>
          </a:p>
        </p:txBody>
      </p:sp>
    </p:spTree>
    <p:extLst>
      <p:ext uri="{BB962C8B-B14F-4D97-AF65-F5344CB8AC3E}">
        <p14:creationId xmlns:p14="http://schemas.microsoft.com/office/powerpoint/2010/main" val="18645300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B2676D59-9A7D-4A9F-9C0C-FCFEBD8D1A23}"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2803810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0" indent="-231770">
              <a:buNone/>
              <a:defRPr sz="4400">
                <a:solidFill>
                  <a:schemeClr val="bg1"/>
                </a:solidFill>
              </a:defRPr>
            </a:lvl2pPr>
            <a:lvl3pPr marL="228594" indent="-228594">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05B8836E-4F6B-40E3-BDF8-77CB382F4EBB}" type="datetime1">
              <a:rPr lang="en-US" smtClean="0"/>
              <a:t>7/24/2020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8979099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p:nvSpPr>
        <p:spPr>
          <a:xfrm>
            <a:off x="3588153" y="-972272"/>
            <a:ext cx="184731" cy="369332"/>
          </a:xfrm>
          <a:prstGeom prst="rect">
            <a:avLst/>
          </a:prstGeom>
          <a:noFill/>
        </p:spPr>
        <p:txBody>
          <a:bodyPr wrap="none" rtlCol="0">
            <a:spAutoFit/>
          </a:bodyPr>
          <a:lstStyle/>
          <a:p>
            <a:endParaRPr lang="en-US" sz="1800"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27678228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a:xfrm>
            <a:off x="212503" y="4800600"/>
            <a:ext cx="400147" cy="155448"/>
          </a:xfrm>
          <a:prstGeom prst="rect">
            <a:avLst/>
          </a:prstGeom>
        </p:spPr>
        <p:txBody>
          <a:bodyPr/>
          <a:lstStyle>
            <a:lvl1pPr algn="r">
              <a:defRPr sz="1050"/>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7"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4" y="4780026"/>
            <a:ext cx="1278163" cy="274320"/>
          </a:xfrm>
          <a:prstGeom prst="rect">
            <a:avLst/>
          </a:prstGeom>
        </p:spPr>
      </p:pic>
      <p:sp>
        <p:nvSpPr>
          <p:cNvPr id="11" name="Title 1">
            <a:extLst>
              <a:ext uri="{FF2B5EF4-FFF2-40B4-BE49-F238E27FC236}">
                <a16:creationId xmlns:a16="http://schemas.microsoft.com/office/drawing/2014/main" id="{93CD1251-6DDB-4BD8-BFB1-9E8264645C94}"/>
              </a:ext>
            </a:extLst>
          </p:cNvPr>
          <p:cNvSpPr>
            <a:spLocks noGrp="1"/>
          </p:cNvSpPr>
          <p:nvPr>
            <p:ph type="title"/>
          </p:nvPr>
        </p:nvSpPr>
        <p:spPr>
          <a:xfrm>
            <a:off x="288037" y="205740"/>
            <a:ext cx="8476040" cy="596646"/>
          </a:xfrm>
          <a:prstGeom prst="rect">
            <a:avLst/>
          </a:prstGeom>
        </p:spPr>
        <p:txBody>
          <a:bodyPr/>
          <a:lstStyle>
            <a:lvl1pPr>
              <a:defRPr sz="1800"/>
            </a:lvl1pPr>
          </a:lstStyle>
          <a:p>
            <a:r>
              <a:rPr lang="en-US" dirty="0"/>
              <a:t>Slide headline in Arial </a:t>
            </a:r>
            <a:r>
              <a:rPr lang="en-US" dirty="0" err="1"/>
              <a:t>24pt</a:t>
            </a:r>
            <a:r>
              <a:rPr lang="en-US" dirty="0"/>
              <a:t>, Cognizant Blue on one </a:t>
            </a:r>
            <a:br>
              <a:rPr lang="en-US" dirty="0"/>
            </a:br>
            <a:r>
              <a:rPr lang="en-US" dirty="0"/>
              <a:t>or two lines</a:t>
            </a:r>
          </a:p>
        </p:txBody>
      </p:sp>
      <p:sp>
        <p:nvSpPr>
          <p:cNvPr id="2" name="Rectangle 1"/>
          <p:cNvSpPr/>
          <p:nvPr userDrawn="1"/>
        </p:nvSpPr>
        <p:spPr>
          <a:xfrm>
            <a:off x="554693" y="4790942"/>
            <a:ext cx="1377300" cy="253916"/>
          </a:xfrm>
          <a:prstGeom prst="rect">
            <a:avLst/>
          </a:prstGeom>
        </p:spPr>
        <p:txBody>
          <a:bodyPr wrap="none">
            <a:spAutoFit/>
          </a:bodyPr>
          <a:lstStyle/>
          <a:p>
            <a:r>
              <a:rPr lang="en-US" sz="1050" dirty="0"/>
              <a:t>|  © 2018 Cognizant</a:t>
            </a:r>
          </a:p>
        </p:txBody>
      </p:sp>
    </p:spTree>
    <p:extLst>
      <p:ext uri="{BB962C8B-B14F-4D97-AF65-F5344CB8AC3E}">
        <p14:creationId xmlns:p14="http://schemas.microsoft.com/office/powerpoint/2010/main" val="12882038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CG_logoReflect_RGB.png" descr="/Users/jason_feuilly/Desktop/CG_logoReflect_RGB.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62087" y="4634180"/>
            <a:ext cx="1380226" cy="50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Grp="1" noChangeArrowheads="1"/>
          </p:cNvSpPr>
          <p:nvPr>
            <p:ph type="ctrTitle"/>
          </p:nvPr>
        </p:nvSpPr>
        <p:spPr>
          <a:xfrm>
            <a:off x="76200" y="24769"/>
            <a:ext cx="8966114" cy="361949"/>
          </a:xfrm>
          <a:prstGeom prst="rect">
            <a:avLst/>
          </a:prstGeom>
        </p:spPr>
        <p:txBody>
          <a:bodyPr lIns="81580" tIns="40789" rIns="81580" bIns="40789" anchor="ctr"/>
          <a:lstStyle>
            <a:lvl1pPr algn="l">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60" y="0"/>
            <a:ext cx="9135880" cy="5143500"/>
          </a:xfrm>
          <a:prstGeom prst="rect">
            <a:avLst/>
          </a:prstGeom>
        </p:spPr>
      </p:pic>
      <p:sp>
        <p:nvSpPr>
          <p:cNvPr id="13" name="Date Placeholder 3"/>
          <p:cNvSpPr>
            <a:spLocks noGrp="1"/>
          </p:cNvSpPr>
          <p:nvPr>
            <p:ph type="dt" sz="half" idx="10"/>
          </p:nvPr>
        </p:nvSpPr>
        <p:spPr>
          <a:xfrm>
            <a:off x="5526715" y="4750750"/>
            <a:ext cx="2133600" cy="273844"/>
          </a:xfrm>
          <a:prstGeom prst="rect">
            <a:avLst/>
          </a:prstGeom>
        </p:spPr>
        <p:txBody>
          <a:bodyPr/>
          <a:lstStyle>
            <a:lvl1pPr>
              <a:defRPr>
                <a:solidFill>
                  <a:schemeClr val="tx1">
                    <a:lumMod val="65000"/>
                    <a:lumOff val="35000"/>
                  </a:schemeClr>
                </a:solidFill>
              </a:defRPr>
            </a:lvl1pPr>
          </a:lstStyle>
          <a:p>
            <a:fld id="{8028F458-F0B3-4E90-990B-8938779C0867}" type="datetime1">
              <a:rPr lang="en-US" smtClean="0"/>
              <a:t>7/24/2020</a:t>
            </a:fld>
            <a:endParaRPr lang="en-US" dirty="0"/>
          </a:p>
        </p:txBody>
      </p:sp>
      <p:sp>
        <p:nvSpPr>
          <p:cNvPr id="14" name="Oval 13"/>
          <p:cNvSpPr/>
          <p:nvPr userDrawn="1"/>
        </p:nvSpPr>
        <p:spPr>
          <a:xfrm>
            <a:off x="4191000" y="4705350"/>
            <a:ext cx="381000" cy="381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5"/>
          <p:cNvSpPr>
            <a:spLocks noGrp="1"/>
          </p:cNvSpPr>
          <p:nvPr>
            <p:ph type="sldNum" sz="quarter" idx="12"/>
          </p:nvPr>
        </p:nvSpPr>
        <p:spPr>
          <a:xfrm>
            <a:off x="4208443" y="4774948"/>
            <a:ext cx="348861" cy="248949"/>
          </a:xfrm>
          <a:prstGeom prst="rect">
            <a:avLst/>
          </a:prstGeom>
        </p:spPr>
        <p:txBody>
          <a:bodyPr/>
          <a:lstStyle>
            <a:lvl1pPr>
              <a:defRPr sz="1050">
                <a:solidFill>
                  <a:schemeClr val="bg1">
                    <a:lumMod val="50000"/>
                  </a:schemeClr>
                </a:solidFill>
              </a:defRPr>
            </a:lvl1pPr>
          </a:lstStyle>
          <a:p>
            <a:fld id="{C2E37A68-EBCF-4CA6-943D-295F76655F09}" type="slidenum">
              <a:rPr lang="en-US" smtClean="0"/>
              <a:pPr/>
              <a:t>‹#›</a:t>
            </a:fld>
            <a:endParaRPr lang="en-US" dirty="0"/>
          </a:p>
        </p:txBody>
      </p:sp>
    </p:spTree>
    <p:extLst>
      <p:ext uri="{BB962C8B-B14F-4D97-AF65-F5344CB8AC3E}">
        <p14:creationId xmlns:p14="http://schemas.microsoft.com/office/powerpoint/2010/main" val="24999090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0" y="0"/>
            <a:ext cx="9135880" cy="5143500"/>
          </a:xfrm>
          <a:prstGeom prst="rect">
            <a:avLst/>
          </a:prstGeom>
        </p:spPr>
      </p:pic>
      <p:sp>
        <p:nvSpPr>
          <p:cNvPr id="10" name="Rectangle 2"/>
          <p:cNvSpPr>
            <a:spLocks noGrp="1" noChangeArrowheads="1"/>
          </p:cNvSpPr>
          <p:nvPr>
            <p:ph type="ctrTitle"/>
          </p:nvPr>
        </p:nvSpPr>
        <p:spPr>
          <a:xfrm>
            <a:off x="76200" y="24769"/>
            <a:ext cx="8966114" cy="361949"/>
          </a:xfrm>
          <a:prstGeom prst="rect">
            <a:avLst/>
          </a:prstGeom>
        </p:spPr>
        <p:txBody>
          <a:bodyPr lIns="81580" tIns="40789" rIns="81580" bIns="40789" anchor="ctr"/>
          <a:lstStyle>
            <a:lvl1pPr algn="l">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1" name="Slide Number Placeholder 5"/>
          <p:cNvSpPr txBox="1">
            <a:spLocks/>
          </p:cNvSpPr>
          <p:nvPr userDrawn="1"/>
        </p:nvSpPr>
        <p:spPr>
          <a:xfrm>
            <a:off x="4223139" y="4764315"/>
            <a:ext cx="348861" cy="248949"/>
          </a:xfrm>
          <a:prstGeom prst="rect">
            <a:avLst/>
          </a:prstGeom>
        </p:spPr>
        <p:txBody>
          <a:bodyPr/>
          <a:lstStyle>
            <a:defPPr>
              <a:defRPr lang="en-US"/>
            </a:defPPr>
            <a:lvl1pPr marL="0" algn="l" defTabSz="816076" rtl="0" eaLnBrk="1" latinLnBrk="0" hangingPunct="1">
              <a:defRPr sz="1050" kern="1200">
                <a:solidFill>
                  <a:schemeClr val="tx1">
                    <a:lumMod val="85000"/>
                    <a:lumOff val="15000"/>
                  </a:schemeClr>
                </a:solidFill>
                <a:latin typeface="+mn-lt"/>
                <a:ea typeface="+mn-ea"/>
                <a:cs typeface="+mn-cs"/>
              </a:defRPr>
            </a:lvl1pPr>
            <a:lvl2pPr marL="408039" algn="l" defTabSz="816076" rtl="0" eaLnBrk="1" latinLnBrk="0" hangingPunct="1">
              <a:defRPr sz="1600" kern="1200">
                <a:solidFill>
                  <a:schemeClr val="tx1"/>
                </a:solidFill>
                <a:latin typeface="+mn-lt"/>
                <a:ea typeface="+mn-ea"/>
                <a:cs typeface="+mn-cs"/>
              </a:defRPr>
            </a:lvl2pPr>
            <a:lvl3pPr marL="816076" algn="l" defTabSz="816076" rtl="0" eaLnBrk="1" latinLnBrk="0" hangingPunct="1">
              <a:defRPr sz="1600" kern="1200">
                <a:solidFill>
                  <a:schemeClr val="tx1"/>
                </a:solidFill>
                <a:latin typeface="+mn-lt"/>
                <a:ea typeface="+mn-ea"/>
                <a:cs typeface="+mn-cs"/>
              </a:defRPr>
            </a:lvl3pPr>
            <a:lvl4pPr marL="1224115" algn="l" defTabSz="816076" rtl="0" eaLnBrk="1" latinLnBrk="0" hangingPunct="1">
              <a:defRPr sz="1600" kern="1200">
                <a:solidFill>
                  <a:schemeClr val="tx1"/>
                </a:solidFill>
                <a:latin typeface="+mn-lt"/>
                <a:ea typeface="+mn-ea"/>
                <a:cs typeface="+mn-cs"/>
              </a:defRPr>
            </a:lvl4pPr>
            <a:lvl5pPr marL="1632154" algn="l" defTabSz="816076" rtl="0" eaLnBrk="1" latinLnBrk="0" hangingPunct="1">
              <a:defRPr sz="1600" kern="1200">
                <a:solidFill>
                  <a:schemeClr val="tx1"/>
                </a:solidFill>
                <a:latin typeface="+mn-lt"/>
                <a:ea typeface="+mn-ea"/>
                <a:cs typeface="+mn-cs"/>
              </a:defRPr>
            </a:lvl5pPr>
            <a:lvl6pPr marL="2040193" algn="l" defTabSz="816076" rtl="0" eaLnBrk="1" latinLnBrk="0" hangingPunct="1">
              <a:defRPr sz="1600" kern="1200">
                <a:solidFill>
                  <a:schemeClr val="tx1"/>
                </a:solidFill>
                <a:latin typeface="+mn-lt"/>
                <a:ea typeface="+mn-ea"/>
                <a:cs typeface="+mn-cs"/>
              </a:defRPr>
            </a:lvl6pPr>
            <a:lvl7pPr marL="2448231" algn="l" defTabSz="816076" rtl="0" eaLnBrk="1" latinLnBrk="0" hangingPunct="1">
              <a:defRPr sz="1600" kern="1200">
                <a:solidFill>
                  <a:schemeClr val="tx1"/>
                </a:solidFill>
                <a:latin typeface="+mn-lt"/>
                <a:ea typeface="+mn-ea"/>
                <a:cs typeface="+mn-cs"/>
              </a:defRPr>
            </a:lvl7pPr>
            <a:lvl8pPr marL="2856269" algn="l" defTabSz="816076" rtl="0" eaLnBrk="1" latinLnBrk="0" hangingPunct="1">
              <a:defRPr sz="1600" kern="1200">
                <a:solidFill>
                  <a:schemeClr val="tx1"/>
                </a:solidFill>
                <a:latin typeface="+mn-lt"/>
                <a:ea typeface="+mn-ea"/>
                <a:cs typeface="+mn-cs"/>
              </a:defRPr>
            </a:lvl8pPr>
            <a:lvl9pPr marL="3264307" algn="l" defTabSz="816076" rtl="0" eaLnBrk="1" latinLnBrk="0" hangingPunct="1">
              <a:defRPr sz="1600" kern="1200">
                <a:solidFill>
                  <a:schemeClr val="tx1"/>
                </a:solidFill>
                <a:latin typeface="+mn-lt"/>
                <a:ea typeface="+mn-ea"/>
                <a:cs typeface="+mn-cs"/>
              </a:defRPr>
            </a:lvl9pPr>
          </a:lstStyle>
          <a:p>
            <a:endParaRPr lang="en-US" dirty="0">
              <a:solidFill>
                <a:schemeClr val="tx1">
                  <a:lumMod val="50000"/>
                  <a:lumOff val="50000"/>
                </a:schemeClr>
              </a:solidFill>
            </a:endParaRPr>
          </a:p>
        </p:txBody>
      </p:sp>
      <p:sp>
        <p:nvSpPr>
          <p:cNvPr id="12" name="Oval 11"/>
          <p:cNvSpPr/>
          <p:nvPr userDrawn="1"/>
        </p:nvSpPr>
        <p:spPr>
          <a:xfrm>
            <a:off x="4191000" y="4705350"/>
            <a:ext cx="381000" cy="381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5"/>
          <p:cNvSpPr txBox="1">
            <a:spLocks/>
          </p:cNvSpPr>
          <p:nvPr userDrawn="1"/>
        </p:nvSpPr>
        <p:spPr>
          <a:xfrm>
            <a:off x="4208443" y="4774948"/>
            <a:ext cx="348861" cy="248949"/>
          </a:xfrm>
          <a:prstGeom prst="rect">
            <a:avLst/>
          </a:prstGeom>
        </p:spPr>
        <p:txBody>
          <a:bodyPr/>
          <a:lstStyle>
            <a:defPPr>
              <a:defRPr lang="en-US"/>
            </a:defPPr>
            <a:lvl1pPr marL="0" algn="l" defTabSz="816076" rtl="0" eaLnBrk="1" latinLnBrk="0" hangingPunct="1">
              <a:defRPr sz="1050" kern="1200">
                <a:solidFill>
                  <a:schemeClr val="tx1">
                    <a:lumMod val="85000"/>
                    <a:lumOff val="15000"/>
                  </a:schemeClr>
                </a:solidFill>
                <a:latin typeface="+mn-lt"/>
                <a:ea typeface="+mn-ea"/>
                <a:cs typeface="+mn-cs"/>
              </a:defRPr>
            </a:lvl1pPr>
            <a:lvl2pPr marL="408039" algn="l" defTabSz="816076" rtl="0" eaLnBrk="1" latinLnBrk="0" hangingPunct="1">
              <a:defRPr sz="1600" kern="1200">
                <a:solidFill>
                  <a:schemeClr val="tx1"/>
                </a:solidFill>
                <a:latin typeface="+mn-lt"/>
                <a:ea typeface="+mn-ea"/>
                <a:cs typeface="+mn-cs"/>
              </a:defRPr>
            </a:lvl2pPr>
            <a:lvl3pPr marL="816076" algn="l" defTabSz="816076" rtl="0" eaLnBrk="1" latinLnBrk="0" hangingPunct="1">
              <a:defRPr sz="1600" kern="1200">
                <a:solidFill>
                  <a:schemeClr val="tx1"/>
                </a:solidFill>
                <a:latin typeface="+mn-lt"/>
                <a:ea typeface="+mn-ea"/>
                <a:cs typeface="+mn-cs"/>
              </a:defRPr>
            </a:lvl3pPr>
            <a:lvl4pPr marL="1224115" algn="l" defTabSz="816076" rtl="0" eaLnBrk="1" latinLnBrk="0" hangingPunct="1">
              <a:defRPr sz="1600" kern="1200">
                <a:solidFill>
                  <a:schemeClr val="tx1"/>
                </a:solidFill>
                <a:latin typeface="+mn-lt"/>
                <a:ea typeface="+mn-ea"/>
                <a:cs typeface="+mn-cs"/>
              </a:defRPr>
            </a:lvl4pPr>
            <a:lvl5pPr marL="1632154" algn="l" defTabSz="816076" rtl="0" eaLnBrk="1" latinLnBrk="0" hangingPunct="1">
              <a:defRPr sz="1600" kern="1200">
                <a:solidFill>
                  <a:schemeClr val="tx1"/>
                </a:solidFill>
                <a:latin typeface="+mn-lt"/>
                <a:ea typeface="+mn-ea"/>
                <a:cs typeface="+mn-cs"/>
              </a:defRPr>
            </a:lvl5pPr>
            <a:lvl6pPr marL="2040193" algn="l" defTabSz="816076" rtl="0" eaLnBrk="1" latinLnBrk="0" hangingPunct="1">
              <a:defRPr sz="1600" kern="1200">
                <a:solidFill>
                  <a:schemeClr val="tx1"/>
                </a:solidFill>
                <a:latin typeface="+mn-lt"/>
                <a:ea typeface="+mn-ea"/>
                <a:cs typeface="+mn-cs"/>
              </a:defRPr>
            </a:lvl6pPr>
            <a:lvl7pPr marL="2448231" algn="l" defTabSz="816076" rtl="0" eaLnBrk="1" latinLnBrk="0" hangingPunct="1">
              <a:defRPr sz="1600" kern="1200">
                <a:solidFill>
                  <a:schemeClr val="tx1"/>
                </a:solidFill>
                <a:latin typeface="+mn-lt"/>
                <a:ea typeface="+mn-ea"/>
                <a:cs typeface="+mn-cs"/>
              </a:defRPr>
            </a:lvl7pPr>
            <a:lvl8pPr marL="2856269" algn="l" defTabSz="816076" rtl="0" eaLnBrk="1" latinLnBrk="0" hangingPunct="1">
              <a:defRPr sz="1600" kern="1200">
                <a:solidFill>
                  <a:schemeClr val="tx1"/>
                </a:solidFill>
                <a:latin typeface="+mn-lt"/>
                <a:ea typeface="+mn-ea"/>
                <a:cs typeface="+mn-cs"/>
              </a:defRPr>
            </a:lvl8pPr>
            <a:lvl9pPr marL="3264307" algn="l" defTabSz="816076" rtl="0" eaLnBrk="1" latinLnBrk="0" hangingPunct="1">
              <a:defRPr sz="1600" kern="1200">
                <a:solidFill>
                  <a:schemeClr val="tx1"/>
                </a:solidFill>
                <a:latin typeface="+mn-lt"/>
                <a:ea typeface="+mn-ea"/>
                <a:cs typeface="+mn-cs"/>
              </a:defRPr>
            </a:lvl9pPr>
          </a:lstStyle>
          <a:p>
            <a:fld id="{C2E37A68-EBCF-4CA6-943D-295F76655F09}" type="slidenum">
              <a:rPr lang="en-US" smtClean="0">
                <a:solidFill>
                  <a:schemeClr val="tx1">
                    <a:lumMod val="50000"/>
                    <a:lumOff val="50000"/>
                  </a:schemeClr>
                </a:solidFill>
              </a:rPr>
              <a:pPr/>
              <a:t>‹#›</a:t>
            </a:fld>
            <a:endParaRPr lang="en-US" dirty="0">
              <a:solidFill>
                <a:schemeClr val="tx1">
                  <a:lumMod val="50000"/>
                  <a:lumOff val="50000"/>
                </a:schemeClr>
              </a:solidFill>
            </a:endParaRPr>
          </a:p>
        </p:txBody>
      </p:sp>
      <p:sp>
        <p:nvSpPr>
          <p:cNvPr id="14" name="Title 2"/>
          <p:cNvSpPr txBox="1">
            <a:spLocks/>
          </p:cNvSpPr>
          <p:nvPr userDrawn="1"/>
        </p:nvSpPr>
        <p:spPr>
          <a:xfrm>
            <a:off x="47846" y="57150"/>
            <a:ext cx="8966114" cy="361949"/>
          </a:xfrm>
          <a:prstGeom prst="rect">
            <a:avLst/>
          </a:prstGeom>
        </p:spPr>
        <p:txBody>
          <a:bodyPr/>
          <a:lstStyle>
            <a:lvl1pPr algn="ctr" defTabSz="815133" rtl="0" eaLnBrk="1" latinLnBrk="0" hangingPunct="1">
              <a:spcBef>
                <a:spcPct val="0"/>
              </a:spcBef>
              <a:buNone/>
              <a:defRPr sz="4000" kern="1200">
                <a:solidFill>
                  <a:schemeClr val="tx1"/>
                </a:solidFill>
                <a:latin typeface="+mj-lt"/>
                <a:ea typeface="+mj-ea"/>
                <a:cs typeface="+mj-cs"/>
              </a:defRPr>
            </a:lvl1pPr>
          </a:lstStyle>
          <a:p>
            <a:pPr algn="l"/>
            <a:endParaRPr lang="en-US" sz="1800" dirty="0">
              <a:solidFill>
                <a:schemeClr val="bg1"/>
              </a:solidFill>
            </a:endParaRPr>
          </a:p>
        </p:txBody>
      </p:sp>
    </p:spTree>
    <p:extLst>
      <p:ext uri="{BB962C8B-B14F-4D97-AF65-F5344CB8AC3E}">
        <p14:creationId xmlns:p14="http://schemas.microsoft.com/office/powerpoint/2010/main" val="13820848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9228" cy="514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33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p:nvPicPr>
        <p:blipFill>
          <a:blip r:embed="rId2"/>
          <a:stretch>
            <a:fillRect/>
          </a:stretch>
        </p:blipFill>
        <p:spPr>
          <a:xfrm>
            <a:off x="0" y="5975"/>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p:nvSpPr>
        <p:spPr>
          <a:xfrm>
            <a:off x="3588152" y="-972273"/>
            <a:ext cx="184731" cy="369332"/>
          </a:xfrm>
          <a:prstGeom prst="rect">
            <a:avLst/>
          </a:prstGeom>
          <a:noFill/>
        </p:spPr>
        <p:txBody>
          <a:bodyPr wrap="none" rtlCol="0">
            <a:spAutoFit/>
          </a:bodyPr>
          <a:lstStyle/>
          <a:p>
            <a:endParaRPr lang="en-US"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p:nvPicPr>
        <p:blipFill>
          <a:blip r:embed="rId3"/>
          <a:stretch>
            <a:fillRect/>
          </a:stretch>
        </p:blipFill>
        <p:spPr bwMode="black">
          <a:xfrm>
            <a:off x="6294697" y="384048"/>
            <a:ext cx="2385905" cy="512064"/>
          </a:xfrm>
          <a:prstGeom prst="rect">
            <a:avLst/>
          </a:prstGeom>
        </p:spPr>
      </p:pic>
    </p:spTree>
    <p:extLst>
      <p:ext uri="{BB962C8B-B14F-4D97-AF65-F5344CB8AC3E}">
        <p14:creationId xmlns:p14="http://schemas.microsoft.com/office/powerpoint/2010/main" val="33427357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9171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1" y="384048"/>
            <a:ext cx="2385905" cy="512064"/>
          </a:xfrm>
          <a:prstGeom prst="rect">
            <a:avLst/>
          </a:prstGeom>
        </p:spPr>
      </p:pic>
    </p:spTree>
    <p:extLst>
      <p:ext uri="{BB962C8B-B14F-4D97-AF65-F5344CB8AC3E}">
        <p14:creationId xmlns:p14="http://schemas.microsoft.com/office/powerpoint/2010/main" val="14164218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1" y="384048"/>
            <a:ext cx="2385905" cy="512064"/>
          </a:xfrm>
          <a:prstGeom prst="rect">
            <a:avLst/>
          </a:prstGeom>
        </p:spPr>
      </p:pic>
    </p:spTree>
    <p:extLst>
      <p:ext uri="{BB962C8B-B14F-4D97-AF65-F5344CB8AC3E}">
        <p14:creationId xmlns:p14="http://schemas.microsoft.com/office/powerpoint/2010/main" val="4863036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189" lvl="1" indent="-457189">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1" y="1261871"/>
            <a:ext cx="2757488" cy="3319272"/>
          </a:xfrm>
          <a:noFill/>
        </p:spPr>
        <p:txBody>
          <a:bodyPr/>
          <a:lstStyle>
            <a:lvl1pPr marL="0" marR="0" indent="0" algn="l" defTabSz="457189"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189"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4923E181-29C2-4E06-8EFC-3CD44AF0CA2C}" type="datetime1">
              <a:rPr lang="en-US" smtClean="0"/>
              <a:t>7/24/2020</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2233432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6BF48B31-C717-4071-8DDC-E0727F67294D}" type="datetime1">
              <a:rPr lang="en-US" smtClean="0"/>
              <a:t>7/24/2020</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181898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AADACA3A-C7B2-4A7B-A4D4-6329CBBF59FD}" type="datetime1">
              <a:rPr lang="en-US" smtClean="0"/>
              <a:t>7/24/2020</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8703101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0E76F3C1-0626-4338-BD70-0E1909539C48}" type="datetime1">
              <a:rPr lang="en-US" smtClean="0"/>
              <a:t>7/24/2020</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9814146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606A5B52-2EFA-4C7E-9DCD-6430D41C9CFB}" type="datetime1">
              <a:rPr lang="en-US" smtClean="0"/>
              <a:t>7/24/2020</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1533337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7E7FDEC7-C8B3-457F-AD1D-628AFE65CACA}" type="datetime1">
              <a:rPr lang="en-US" smtClean="0"/>
              <a:t>7/24/2020</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802760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76E8B210-D16B-4779-8F6B-BE82B9F5EC85}" type="datetime1">
              <a:rPr lang="en-US" smtClean="0"/>
              <a:t>7/24/2020</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749528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60F55F-A7D5-47E9-BB15-09048B540380}" type="datetime1">
              <a:rPr lang="en-US" smtClean="0"/>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F20036-7E3E-4F8C-8B91-11BFF35A6778}" type="slidenum">
              <a:rPr lang="en-US" smtClean="0"/>
              <a:t>‹#›</a:t>
            </a:fld>
            <a:endParaRPr lang="en-US"/>
          </a:p>
        </p:txBody>
      </p:sp>
    </p:spTree>
    <p:extLst>
      <p:ext uri="{BB962C8B-B14F-4D97-AF65-F5344CB8AC3E}">
        <p14:creationId xmlns:p14="http://schemas.microsoft.com/office/powerpoint/2010/main" val="2018798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6A18A46E-6976-462B-B437-DCA1B5D7CD82}" type="datetime1">
              <a:rPr lang="en-US" smtClean="0"/>
              <a:t>7/24/2020</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1277112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78669700-83DC-4BD8-9A31-2EFCF602B111}" type="datetime1">
              <a:rPr lang="en-US" smtClean="0"/>
              <a:t>7/24/2020</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5873087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9BE03375-E872-456D-80D2-434BF6D0BBDF}" type="datetime1">
              <a:rPr lang="en-US" smtClean="0"/>
              <a:t>7/24/2020</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342453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8"/>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7A851DF9-6AC7-476D-9596-4D4A1FF15894}" type="datetime1">
              <a:rPr lang="en-US" smtClean="0"/>
              <a:t>7/24/2020</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211163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EFE34723-6908-488A-9328-7D5433812EE6}" type="datetime1">
              <a:rPr lang="en-US" smtClean="0"/>
              <a:t>7/24/2020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1442336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C13023F1-AA05-4074-B5D4-90F774E76EC2}" type="datetime1">
              <a:rPr lang="en-US" smtClean="0"/>
              <a:t>7/24/2020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0818228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D5E6E031-C5DE-45D8-A327-E8EDBAD061DB}" type="datetime1">
              <a:rPr lang="en-US" smtClean="0"/>
              <a:t>7/24/2020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1152381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ABCA02F7-1EBD-4C1F-B30E-2B128B7E7A5A}" type="datetime1">
              <a:rPr lang="en-US" smtClean="0"/>
              <a:t>7/24/2020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914763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F31EA9AA-805B-45AC-ACFB-1C99349977F4}" type="datetime1">
              <a:rPr lang="en-US" smtClean="0"/>
              <a:t>7/24/2020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dirty="0"/>
              <a:t>Click icon to add picture</a:t>
            </a:r>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8996082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FBBE5373-2AC9-4B41-9E05-D27C3EB4F9AA}" type="datetime1">
              <a:rPr lang="en-US" smtClean="0"/>
              <a:t>7/24/2020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03110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theme" Target="../theme/theme4.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slideLayout" Target="../slideLayouts/slideLayout6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image" Target="../media/image17.png"/><Relationship Id="rId5" Type="http://schemas.openxmlformats.org/officeDocument/2006/relationships/theme" Target="../theme/theme5.xml"/><Relationship Id="rId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10" Type="http://schemas.openxmlformats.org/officeDocument/2006/relationships/theme" Target="../theme/theme6.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theme" Target="../theme/theme8.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5" Type="http://schemas.openxmlformats.org/officeDocument/2006/relationships/slideLayout" Target="../slideLayouts/slideLayout116.xml"/><Relationship Id="rId10" Type="http://schemas.openxmlformats.org/officeDocument/2006/relationships/theme" Target="../theme/theme9.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56977C43-F540-48CE-92C4-5054CF825CD3}" type="datetime1">
              <a:rPr lang="en-US" smtClean="0"/>
              <a:t>7/24/2020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422930743"/>
      </p:ext>
    </p:extLst>
  </p:cSld>
  <p:clrMap bg1="lt1" tx1="dk1" bg2="lt2" tx2="dk2" accent1="accent1" accent2="accent2" accent3="accent3" accent4="accent4" accent5="accent5" accent6="accent6" hlink="hlink" folHlink="folHlink"/>
  <p:sldLayoutIdLst>
    <p:sldLayoutId id="2147483812" r:id="rId1"/>
    <p:sldLayoutId id="2147483810" r:id="rId2"/>
    <p:sldLayoutId id="2147483813" r:id="rId3"/>
    <p:sldLayoutId id="2147483711" r:id="rId4"/>
    <p:sldLayoutId id="2147483843" r:id="rId5"/>
    <p:sldLayoutId id="2147483797" r:id="rId6"/>
    <p:sldLayoutId id="2147483799" r:id="rId7"/>
    <p:sldLayoutId id="2147483672" r:id="rId8"/>
    <p:sldLayoutId id="2147484001" r:id="rId9"/>
  </p:sldLayoutIdLst>
  <p:hf hdr="0" ft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266775"/>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Lst>
  <p:hf hdr="0" ft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5F897810-5051-423F-99FB-52BA1E6B7CE6}" type="datetime1">
              <a:rPr lang="en-US" smtClean="0"/>
              <a:t>7/24/2020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367314285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Lst>
  <p:hf hdr="0" ft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D1D06DD1-EC78-4E48-B303-98FD0ED7B327}" type="datetime1">
              <a:rPr lang="en-US" smtClean="0"/>
              <a:t>7/24/2020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70565397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 id="2147483886" r:id="rId34"/>
    <p:sldLayoutId id="2147483887" r:id="rId35"/>
    <p:sldLayoutId id="2147483888" r:id="rId36"/>
    <p:sldLayoutId id="2147483889" r:id="rId37"/>
    <p:sldLayoutId id="2147483890" r:id="rId38"/>
    <p:sldLayoutId id="2147483891" r:id="rId39"/>
    <p:sldLayoutId id="2147483892" r:id="rId40"/>
    <p:sldLayoutId id="2147483893" r:id="rId41"/>
  </p:sldLayoutIdLst>
  <p:hf hdr="0" ft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26"/>
          <p:cNvSpPr/>
          <p:nvPr/>
        </p:nvSpPr>
        <p:spPr>
          <a:xfrm>
            <a:off x="0" y="4703349"/>
            <a:ext cx="9144000" cy="446957"/>
          </a:xfrm>
          <a:prstGeom prst="rect">
            <a:avLst/>
          </a:prstGeom>
          <a:gradFill flip="none" rotWithShape="1">
            <a:gsLst>
              <a:gs pos="24000">
                <a:sysClr val="windowText" lastClr="000000">
                  <a:lumMod val="85000"/>
                  <a:lumOff val="15000"/>
                </a:sysClr>
              </a:gs>
              <a:gs pos="100000">
                <a:sysClr val="windowText" lastClr="000000">
                  <a:lumMod val="75000"/>
                  <a:lumOff val="25000"/>
                </a:sysClr>
              </a:gs>
            </a:gsLst>
            <a:lin ang="16200000" scaled="0"/>
            <a:tileRect/>
          </a:gradFill>
          <a:ln w="9525" cap="flat" cmpd="sng" algn="ctr">
            <a:noFill/>
            <a:prstDash val="solid"/>
          </a:ln>
          <a:effectLst/>
        </p:spPr>
        <p:txBody>
          <a:bodyPr rtlCol="0" anchor="ctr"/>
          <a:lstStyle/>
          <a:p>
            <a:pPr algn="ctr" defTabSz="914400">
              <a:defRPr/>
            </a:pPr>
            <a:endParaRPr lang="en-US" sz="1800" kern="0" dirty="0">
              <a:solidFill>
                <a:sysClr val="window" lastClr="FFFFFF"/>
              </a:solidFill>
              <a:latin typeface="Calibri"/>
            </a:endParaRPr>
          </a:p>
        </p:txBody>
      </p:sp>
      <p:sp>
        <p:nvSpPr>
          <p:cNvPr id="29" name="TextBox 28"/>
          <p:cNvSpPr txBox="1"/>
          <p:nvPr/>
        </p:nvSpPr>
        <p:spPr>
          <a:xfrm>
            <a:off x="679780" y="4809388"/>
            <a:ext cx="1923143" cy="230832"/>
          </a:xfrm>
          <a:prstGeom prst="rect">
            <a:avLst/>
          </a:prstGeom>
          <a:noFill/>
        </p:spPr>
        <p:txBody>
          <a:bodyPr wrap="square" rtlCol="0">
            <a:spAutoFit/>
          </a:bodyPr>
          <a:lstStyle/>
          <a:p>
            <a:pPr defTabSz="914400">
              <a:defRPr/>
            </a:pPr>
            <a:r>
              <a:rPr lang="en-US" sz="900" kern="0" dirty="0">
                <a:solidFill>
                  <a:sysClr val="window" lastClr="FFFFFF"/>
                </a:solidFill>
                <a:cs typeface="Arial"/>
              </a:rPr>
              <a:t>© 2018 Cognizant </a:t>
            </a:r>
          </a:p>
        </p:txBody>
      </p:sp>
      <p:cxnSp>
        <p:nvCxnSpPr>
          <p:cNvPr id="30" name="Straight Connector 29"/>
          <p:cNvCxnSpPr/>
          <p:nvPr/>
        </p:nvCxnSpPr>
        <p:spPr>
          <a:xfrm>
            <a:off x="616874" y="4823179"/>
            <a:ext cx="0" cy="207146"/>
          </a:xfrm>
          <a:prstGeom prst="line">
            <a:avLst/>
          </a:prstGeom>
          <a:noFill/>
          <a:ln w="6350" cap="flat" cmpd="sng" algn="ctr">
            <a:solidFill>
              <a:sysClr val="window" lastClr="FFFFFF"/>
            </a:solidFill>
            <a:prstDash val="solid"/>
          </a:ln>
          <a:effectLst/>
        </p:spPr>
      </p:cxnSp>
      <p:sp>
        <p:nvSpPr>
          <p:cNvPr id="6" name="Slide Number Placeholder 5"/>
          <p:cNvSpPr>
            <a:spLocks noGrp="1"/>
          </p:cNvSpPr>
          <p:nvPr>
            <p:ph type="sldNum" sz="quarter" idx="4"/>
          </p:nvPr>
        </p:nvSpPr>
        <p:spPr>
          <a:xfrm>
            <a:off x="39647" y="4728848"/>
            <a:ext cx="539195" cy="375771"/>
          </a:xfrm>
          <a:prstGeom prst="rect">
            <a:avLst/>
          </a:prstGeom>
        </p:spPr>
        <p:txBody>
          <a:bodyPr vert="horz" lIns="91440" tIns="45720" rIns="91440" bIns="45720" rtlCol="0" anchor="ctr"/>
          <a:lstStyle>
            <a:lvl1pPr algn="r">
              <a:defRPr sz="1050">
                <a:solidFill>
                  <a:schemeClr val="bg1"/>
                </a:solidFill>
              </a:defRPr>
            </a:lvl1pPr>
          </a:lstStyle>
          <a:p>
            <a:pPr defTabSz="914400"/>
            <a:fld id="{B32AB80A-78BA-6B42-BA0D-B44ACF890F5A}" type="slidenum">
              <a:rPr lang="en-US" smtClean="0">
                <a:solidFill>
                  <a:prstClr val="white"/>
                </a:solidFill>
              </a:rPr>
              <a:pPr defTabSz="914400"/>
              <a:t>‹#›</a:t>
            </a:fld>
            <a:endParaRPr lang="en-US" dirty="0">
              <a:solidFill>
                <a:prstClr val="white"/>
              </a:solidFill>
            </a:endParaRPr>
          </a:p>
        </p:txBody>
      </p:sp>
      <p:sp>
        <p:nvSpPr>
          <p:cNvPr id="33" name="Title Placeholder 32"/>
          <p:cNvSpPr>
            <a:spLocks noGrp="1"/>
          </p:cNvSpPr>
          <p:nvPr>
            <p:ph type="title"/>
          </p:nvPr>
        </p:nvSpPr>
        <p:spPr>
          <a:xfrm>
            <a:off x="304363" y="247696"/>
            <a:ext cx="8382437" cy="455444"/>
          </a:xfrm>
          <a:prstGeom prst="rect">
            <a:avLst/>
          </a:prstGeom>
        </p:spPr>
        <p:txBody>
          <a:bodyPr vert="horz" lIns="91440" tIns="45720" rIns="91440" bIns="45720" rtlCol="0" anchor="t">
            <a:normAutofit/>
          </a:bodyPr>
          <a:lstStyle/>
          <a:p>
            <a:r>
              <a:rPr lang="en-US" dirty="0"/>
              <a:t>Header text</a:t>
            </a:r>
          </a:p>
        </p:txBody>
      </p:sp>
      <p:pic>
        <p:nvPicPr>
          <p:cNvPr id="9" name="Picture 8" descr="Cognizant_LOGO_on 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53350" y="4772707"/>
            <a:ext cx="1018116" cy="308241"/>
          </a:xfrm>
          <a:prstGeom prst="rect">
            <a:avLst/>
          </a:prstGeom>
        </p:spPr>
      </p:pic>
      <p:cxnSp>
        <p:nvCxnSpPr>
          <p:cNvPr id="8" name="Straight Connector 7"/>
          <p:cNvCxnSpPr/>
          <p:nvPr userDrawn="1"/>
        </p:nvCxnSpPr>
        <p:spPr>
          <a:xfrm>
            <a:off x="408217" y="238125"/>
            <a:ext cx="8363857"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7683104" y="4748623"/>
            <a:ext cx="0" cy="356406"/>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4026670"/>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Lst>
  <p:hf hdr="0" ftr="0" dt="0"/>
  <p:txStyles>
    <p:titleStyle>
      <a:lvl1pPr algn="l" defTabSz="457200" rtl="0" eaLnBrk="1" latinLnBrk="0" hangingPunct="1">
        <a:spcBef>
          <a:spcPct val="0"/>
        </a:spcBef>
        <a:buNone/>
        <a:defRPr sz="2800" kern="1200">
          <a:solidFill>
            <a:srgbClr val="0099CC"/>
          </a:solidFill>
          <a:latin typeface="Calibri" panose="020F0502020204030204" pitchFamily="34"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3A12B7F1-1354-43A4-B33E-7177827A232E}" type="datetime1">
              <a:rPr lang="en-US" smtClean="0"/>
              <a:t>7/24/2020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032223937"/>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Lst>
  <p:hf hdr="0" ft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820631"/>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Lst>
  <p:hf hdr="0" ftr="0" dt="0"/>
  <p:txStyles>
    <p:titleStyle>
      <a:lvl1pPr algn="ctr" defTabSz="815133" rtl="0" eaLnBrk="1" latinLnBrk="0" hangingPunct="1">
        <a:spcBef>
          <a:spcPct val="0"/>
        </a:spcBef>
        <a:buNone/>
        <a:defRPr sz="4000" kern="1200">
          <a:solidFill>
            <a:schemeClr val="tx1"/>
          </a:solidFill>
          <a:latin typeface="+mj-lt"/>
          <a:ea typeface="+mj-ea"/>
          <a:cs typeface="+mj-cs"/>
        </a:defRPr>
      </a:lvl1pPr>
    </p:titleStyle>
    <p:bodyStyle>
      <a:lvl1pPr marL="305674" indent="-305674" algn="l" defTabSz="815133"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1pPr>
      <a:lvl2pPr marL="662294" indent="-254731" algn="l" defTabSz="815133"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18914" indent="-203782" algn="l" defTabSz="81513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3pPr>
      <a:lvl4pPr marL="1426484" indent="-203782" algn="l" defTabSz="81513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34049" indent="-203782" algn="l" defTabSz="81513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41616" indent="-203782" algn="l" defTabSz="81513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49180" indent="-203782" algn="l" defTabSz="81513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56744" indent="-203782" algn="l" defTabSz="81513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64314" indent="-203782" algn="l" defTabSz="81513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815133" rtl="0" eaLnBrk="1" latinLnBrk="0" hangingPunct="1">
        <a:defRPr sz="1600" kern="1200">
          <a:solidFill>
            <a:schemeClr val="tx1"/>
          </a:solidFill>
          <a:latin typeface="+mn-lt"/>
          <a:ea typeface="+mn-ea"/>
          <a:cs typeface="+mn-cs"/>
        </a:defRPr>
      </a:lvl1pPr>
      <a:lvl2pPr marL="407564" algn="l" defTabSz="815133" rtl="0" eaLnBrk="1" latinLnBrk="0" hangingPunct="1">
        <a:defRPr sz="1600" kern="1200">
          <a:solidFill>
            <a:schemeClr val="tx1"/>
          </a:solidFill>
          <a:latin typeface="+mn-lt"/>
          <a:ea typeface="+mn-ea"/>
          <a:cs typeface="+mn-cs"/>
        </a:defRPr>
      </a:lvl2pPr>
      <a:lvl3pPr marL="815133" algn="l" defTabSz="815133" rtl="0" eaLnBrk="1" latinLnBrk="0" hangingPunct="1">
        <a:defRPr sz="1600" kern="1200">
          <a:solidFill>
            <a:schemeClr val="tx1"/>
          </a:solidFill>
          <a:latin typeface="+mn-lt"/>
          <a:ea typeface="+mn-ea"/>
          <a:cs typeface="+mn-cs"/>
        </a:defRPr>
      </a:lvl3pPr>
      <a:lvl4pPr marL="1222697" algn="l" defTabSz="815133" rtl="0" eaLnBrk="1" latinLnBrk="0" hangingPunct="1">
        <a:defRPr sz="1600" kern="1200">
          <a:solidFill>
            <a:schemeClr val="tx1"/>
          </a:solidFill>
          <a:latin typeface="+mn-lt"/>
          <a:ea typeface="+mn-ea"/>
          <a:cs typeface="+mn-cs"/>
        </a:defRPr>
      </a:lvl4pPr>
      <a:lvl5pPr marL="1630263" algn="l" defTabSz="815133" rtl="0" eaLnBrk="1" latinLnBrk="0" hangingPunct="1">
        <a:defRPr sz="1600" kern="1200">
          <a:solidFill>
            <a:schemeClr val="tx1"/>
          </a:solidFill>
          <a:latin typeface="+mn-lt"/>
          <a:ea typeface="+mn-ea"/>
          <a:cs typeface="+mn-cs"/>
        </a:defRPr>
      </a:lvl5pPr>
      <a:lvl6pPr marL="2037832" algn="l" defTabSz="815133" rtl="0" eaLnBrk="1" latinLnBrk="0" hangingPunct="1">
        <a:defRPr sz="1600" kern="1200">
          <a:solidFill>
            <a:schemeClr val="tx1"/>
          </a:solidFill>
          <a:latin typeface="+mn-lt"/>
          <a:ea typeface="+mn-ea"/>
          <a:cs typeface="+mn-cs"/>
        </a:defRPr>
      </a:lvl6pPr>
      <a:lvl7pPr marL="2445398" algn="l" defTabSz="815133" rtl="0" eaLnBrk="1" latinLnBrk="0" hangingPunct="1">
        <a:defRPr sz="1600" kern="1200">
          <a:solidFill>
            <a:schemeClr val="tx1"/>
          </a:solidFill>
          <a:latin typeface="+mn-lt"/>
          <a:ea typeface="+mn-ea"/>
          <a:cs typeface="+mn-cs"/>
        </a:defRPr>
      </a:lvl7pPr>
      <a:lvl8pPr marL="2852963" algn="l" defTabSz="815133" rtl="0" eaLnBrk="1" latinLnBrk="0" hangingPunct="1">
        <a:defRPr sz="1600" kern="1200">
          <a:solidFill>
            <a:schemeClr val="tx1"/>
          </a:solidFill>
          <a:latin typeface="+mn-lt"/>
          <a:ea typeface="+mn-ea"/>
          <a:cs typeface="+mn-cs"/>
        </a:defRPr>
      </a:lvl8pPr>
      <a:lvl9pPr marL="3260529" algn="l" defTabSz="815133" rtl="0" eaLnBrk="1" latinLnBrk="0" hangingPunct="1">
        <a:defRPr sz="1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F3B3B1B5-3B04-4C1A-94A3-9A1B1982DDAC}" type="datetime1">
              <a:rPr lang="en-US" smtClean="0"/>
              <a:t>7/24/2020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557285368"/>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Lst>
  <p:hf hdr="0" ft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77A23AFA-C0A5-48C5-8776-E0AF85C3A610}" type="datetime1">
              <a:rPr lang="en-US" smtClean="0"/>
              <a:t>7/24/2020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4111158717"/>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Lst>
  <p:hf hdr="0" ft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www.ibm.com/support/knowledgecenter/SSEUEX_3.0.3/com.ibm.installingeuc.doc/eucco001.htm?view=kc" TargetMode="External"/><Relationship Id="rId2" Type="http://schemas.openxmlformats.org/officeDocument/2006/relationships/hyperlink" Target="https://www.ibm.com/support/knowledgecenter/SSEUEX_3.0.3/com.ibm.installingeuc.doc/eucco007.htm?view=kc" TargetMode="External"/><Relationship Id="rId1" Type="http://schemas.openxmlformats.org/officeDocument/2006/relationships/slideLayout" Target="../slideLayouts/slideLayout4.xml"/><Relationship Id="rId5" Type="http://schemas.openxmlformats.org/officeDocument/2006/relationships/hyperlink" Target="https://www.ibm.com/support/knowledgecenter/SSEUEX_3.0.3/com.ibm.installingeuc.doc/eucco048.htm?view=kc" TargetMode="External"/><Relationship Id="rId4" Type="http://schemas.openxmlformats.org/officeDocument/2006/relationships/hyperlink" Target="https://www.ibm.com/support/knowledgecenter/SSEUEX_3.0.3/com.ibm.installingeuc.doc/eucco015.htm?view=kc"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ibm.com/support/knowledgecenter/SSEUEX_3.0.0/com.ibm.installingeuc.doc/eucco097.htm?view=kc" TargetMode="External"/><Relationship Id="rId2" Type="http://schemas.openxmlformats.org/officeDocument/2006/relationships/hyperlink" Target="https://www.ibm.com/support/knowledgecenter/SSEUEX_3.0.3/com.ibm.installingeuc.doc/eucco007.htm?view=kc" TargetMode="External"/><Relationship Id="rId1" Type="http://schemas.openxmlformats.org/officeDocument/2006/relationships/slideLayout" Target="../slideLayouts/slideLayout4.xml"/><Relationship Id="rId4" Type="http://schemas.openxmlformats.org/officeDocument/2006/relationships/hyperlink" Target="https://www.ibm.com/support/knowledgecenter/SSEUEX_3.0.1/com.ibm.installingeuc.doc/eucco103.htm?view=kc#eucco103__CustomizingTheSecuritySettingsOutsi"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https://www.ibm.com/support/knowledgecenter/SSEUEX_3.0.3/com.ibm.installingeuc.doc/eucco007.htm?view=kc"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www.ibm.com/support/knowledgecenter/hr/SSZRWV_9.1.3/com.ibm.dc.install.doc/dcrbr003.htm?view=kc" TargetMode="External"/><Relationship Id="rId2" Type="http://schemas.openxmlformats.org/officeDocument/2006/relationships/hyperlink" Target="https://www.ibm.com/support/knowledgecenter/SSEUEX_3.0.3/com.ibm.installingeuc.doc/eucco007.htm?view=kc" TargetMode="External"/><Relationship Id="rId1" Type="http://schemas.openxmlformats.org/officeDocument/2006/relationships/slideLayout" Target="../slideLayouts/slideLayout4.xml"/><Relationship Id="rId5" Type="http://schemas.openxmlformats.org/officeDocument/2006/relationships/hyperlink" Target="https://www.ibm.com/support/knowledgecenter/hr/SSZRWV_9.1.3/com.ibm.dc.install.doc/dcrbr001.htm?view=kc" TargetMode="External"/><Relationship Id="rId4" Type="http://schemas.openxmlformats.org/officeDocument/2006/relationships/hyperlink" Target="https://www.ibm.com/support/knowledgecenter/hr/SSZRWV_9.1.3/com.ibm.dc.install.doc/dcrbr004.htm?view=kc"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support/knowledgecenter/SSNW2F_5.5.0/com.ibm.p8.sysoverview.doc/p8sov109.htm?view=kc" TargetMode="External"/><Relationship Id="rId2" Type="http://schemas.openxmlformats.org/officeDocument/2006/relationships/hyperlink" Target="https://www.ibm.com/support/knowledgecenter/SSNW2F_5.5.0/com.ibm.p8.sysoverview.doc/p8sov147.htm?view=kc"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5.tmp"/><Relationship Id="rId4" Type="http://schemas.openxmlformats.org/officeDocument/2006/relationships/image" Target="../media/image54.tmp"/></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4.xml"/><Relationship Id="rId4" Type="http://schemas.openxmlformats.org/officeDocument/2006/relationships/image" Target="../media/image61.tmp"/></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hemeOverride" Target="../theme/themeOverride3.xml"/><Relationship Id="rId4" Type="http://schemas.openxmlformats.org/officeDocument/2006/relationships/image" Target="../media/image67.png"/></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A215C6-E2F4-4E90-969D-C8C5FEDD8C4E}"/>
              </a:ext>
            </a:extLst>
          </p:cNvPr>
          <p:cNvSpPr>
            <a:spLocks noGrp="1"/>
          </p:cNvSpPr>
          <p:nvPr>
            <p:ph type="ctrTitle"/>
          </p:nvPr>
        </p:nvSpPr>
        <p:spPr>
          <a:xfrm>
            <a:off x="457199" y="2387589"/>
            <a:ext cx="8520229" cy="430887"/>
          </a:xfrm>
        </p:spPr>
        <p:txBody>
          <a:bodyPr/>
          <a:lstStyle/>
          <a:p>
            <a:pPr>
              <a:lnSpc>
                <a:spcPct val="100000"/>
              </a:lnSpc>
              <a:spcBef>
                <a:spcPts val="600"/>
              </a:spcBef>
            </a:pPr>
            <a:r>
              <a:rPr lang="en-US" sz="2800" b="1" dirty="0">
                <a:solidFill>
                  <a:srgbClr val="142A5C"/>
                </a:solidFill>
              </a:rPr>
              <a:t>IBM FileNet Administration</a:t>
            </a:r>
            <a:endParaRPr lang="en-US" sz="3600" b="1" dirty="0">
              <a:solidFill>
                <a:srgbClr val="142A5C"/>
              </a:solidFill>
            </a:endParaRPr>
          </a:p>
        </p:txBody>
      </p:sp>
      <p:sp>
        <p:nvSpPr>
          <p:cNvPr id="9" name="Subtitle 8">
            <a:extLst>
              <a:ext uri="{FF2B5EF4-FFF2-40B4-BE49-F238E27FC236}">
                <a16:creationId xmlns:a16="http://schemas.microsoft.com/office/drawing/2014/main" id="{532E6FFD-F894-49A8-A846-C24E1AE929CD}"/>
              </a:ext>
            </a:extLst>
          </p:cNvPr>
          <p:cNvSpPr>
            <a:spLocks noGrp="1"/>
          </p:cNvSpPr>
          <p:nvPr>
            <p:ph type="subTitle" idx="1"/>
          </p:nvPr>
        </p:nvSpPr>
        <p:spPr>
          <a:xfrm>
            <a:off x="457200" y="3118104"/>
            <a:ext cx="5029200" cy="507831"/>
          </a:xfrm>
        </p:spPr>
        <p:txBody>
          <a:bodyPr/>
          <a:lstStyle/>
          <a:p>
            <a:r>
              <a:rPr lang="en-US" sz="1200" dirty="0"/>
              <a:t>Updated by </a:t>
            </a:r>
          </a:p>
          <a:p>
            <a:r>
              <a:rPr lang="en-US" sz="1600" dirty="0"/>
              <a:t>RaghuNandhan </a:t>
            </a:r>
            <a:r>
              <a:rPr lang="en-US" sz="1600" dirty="0" smtClean="0"/>
              <a:t>C</a:t>
            </a:r>
            <a:endParaRPr lang="en-US" sz="1600" dirty="0"/>
          </a:p>
        </p:txBody>
      </p:sp>
    </p:spTree>
    <p:extLst>
      <p:ext uri="{BB962C8B-B14F-4D97-AF65-F5344CB8AC3E}">
        <p14:creationId xmlns:p14="http://schemas.microsoft.com/office/powerpoint/2010/main" val="5055012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10</a:t>
            </a:fld>
            <a:endParaRPr lang="en-US" dirty="0"/>
          </a:p>
        </p:txBody>
      </p:sp>
      <p:sp>
        <p:nvSpPr>
          <p:cNvPr id="4" name="Rectangle 3"/>
          <p:cNvSpPr/>
          <p:nvPr/>
        </p:nvSpPr>
        <p:spPr>
          <a:xfrm>
            <a:off x="325821" y="145594"/>
            <a:ext cx="8460828" cy="2769989"/>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Key architectural aspects [..continued]</a:t>
            </a:r>
          </a:p>
          <a:p>
            <a:endParaRPr lang="en-US" sz="1200" dirty="0">
              <a:solidFill>
                <a:schemeClr val="tx2"/>
              </a:solidFill>
              <a:latin typeface="Calibri" panose="020F0502020204030204" pitchFamily="34" charset="0"/>
              <a:cs typeface="Calibri" panose="020F0502020204030204" pitchFamily="34" charset="0"/>
            </a:endParaRPr>
          </a:p>
          <a:p>
            <a:pPr lvl="0"/>
            <a:r>
              <a:rPr lang="en-US" sz="1200" dirty="0" smtClean="0">
                <a:solidFill>
                  <a:srgbClr val="000000"/>
                </a:solidFill>
                <a:latin typeface="Calibri" panose="020F0502020204030204" pitchFamily="34" charset="0"/>
                <a:cs typeface="Calibri" panose="020F0502020204030204" pitchFamily="34" charset="0"/>
              </a:rPr>
              <a:t>• Content </a:t>
            </a:r>
            <a:r>
              <a:rPr lang="en-US" sz="1200" dirty="0">
                <a:solidFill>
                  <a:srgbClr val="000000"/>
                </a:solidFill>
                <a:latin typeface="Calibri" panose="020F0502020204030204" pitchFamily="34" charset="0"/>
                <a:cs typeface="Calibri" panose="020F0502020204030204" pitchFamily="34" charset="0"/>
              </a:rPr>
              <a:t>services</a:t>
            </a:r>
          </a:p>
          <a:p>
            <a:pPr marL="55563" lvl="1" algn="just"/>
            <a:r>
              <a:rPr lang="en-US" sz="1200" dirty="0">
                <a:solidFill>
                  <a:srgbClr val="000000"/>
                </a:solidFill>
                <a:latin typeface="Calibri" panose="020F0502020204030204" pitchFamily="34" charset="0"/>
                <a:cs typeface="Calibri" panose="020F0502020204030204" pitchFamily="34" charset="0"/>
              </a:rPr>
              <a:t>	</a:t>
            </a:r>
          </a:p>
          <a:p>
            <a:pPr marL="55563" lvl="1" algn="just"/>
            <a:r>
              <a:rPr lang="en-US" sz="1200" dirty="0">
                <a:solidFill>
                  <a:srgbClr val="000000"/>
                </a:solidFill>
                <a:latin typeface="Calibri" panose="020F0502020204030204" pitchFamily="34" charset="0"/>
                <a:cs typeface="Calibri" panose="020F0502020204030204" pitchFamily="34" charset="0"/>
              </a:rPr>
              <a:t>	Responsible for adding and deleting content and retrieving objects and content from an object store. In addition to servicing requests from enterprise content management (ECM)applications, the content services host various background tasks that maintain all the resources that are associated with each object store.</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Process </a:t>
            </a:r>
            <a:r>
              <a:rPr lang="en-US" sz="1200" dirty="0">
                <a:solidFill>
                  <a:schemeClr val="tx2"/>
                </a:solidFill>
                <a:latin typeface="Calibri" panose="020F0502020204030204" pitchFamily="34" charset="0"/>
                <a:cs typeface="Calibri" panose="020F0502020204030204" pitchFamily="34" charset="0"/>
              </a:rPr>
              <a:t>services</a:t>
            </a:r>
          </a:p>
          <a:p>
            <a:pPr marL="55563" lvl="1" algn="just"/>
            <a:r>
              <a:rPr lang="en-US" sz="1200" dirty="0">
                <a:solidFill>
                  <a:srgbClr val="000000"/>
                </a:solidFill>
                <a:latin typeface="Calibri" panose="020F0502020204030204" pitchFamily="34" charset="0"/>
                <a:cs typeface="Calibri" panose="020F0502020204030204" pitchFamily="34" charset="0"/>
              </a:rPr>
              <a:t>	</a:t>
            </a:r>
          </a:p>
          <a:p>
            <a:pPr marL="55563" lvl="1" algn="just"/>
            <a:r>
              <a:rPr lang="en-US" sz="1200" dirty="0">
                <a:solidFill>
                  <a:srgbClr val="000000"/>
                </a:solidFill>
                <a:latin typeface="Calibri" panose="020F0502020204030204" pitchFamily="34" charset="0"/>
                <a:cs typeface="Calibri" panose="020F0502020204030204" pitchFamily="34" charset="0"/>
              </a:rPr>
              <a:t>	Provide software services for managing all aspects of business processes (also called workflows), such as workflow execution, workflow routing, rules management, process simulation and modeling, and workflow analysis.</a:t>
            </a: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405980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100</a:t>
            </a:fld>
            <a:endParaRPr lang="en-US" dirty="0">
              <a:solidFill>
                <a:srgbClr val="00B140"/>
              </a:solidFill>
              <a:latin typeface="Arial" panose="020B0604020202020204"/>
            </a:endParaRPr>
          </a:p>
        </p:txBody>
      </p:sp>
      <p:sp>
        <p:nvSpPr>
          <p:cNvPr id="14" name="Rectangle 13"/>
          <p:cNvSpPr/>
          <p:nvPr/>
        </p:nvSpPr>
        <p:spPr>
          <a:xfrm>
            <a:off x="481548" y="344898"/>
            <a:ext cx="2168607" cy="341632"/>
          </a:xfrm>
          <a:prstGeom prst="rect">
            <a:avLst/>
          </a:prstGeom>
        </p:spPr>
        <p:txBody>
          <a:bodyPr wrap="none">
            <a:spAutoFit/>
          </a:bodyPr>
          <a:lstStyle/>
          <a:p>
            <a:pPr defTabSz="914400">
              <a:lnSpc>
                <a:spcPct val="90000"/>
              </a:lnSpc>
              <a:spcBef>
                <a:spcPct val="0"/>
              </a:spcBef>
            </a:pPr>
            <a:r>
              <a:rPr lang="en-US" b="1" dirty="0">
                <a:latin typeface="Calibri" panose="020F0502020204030204" pitchFamily="34" charset="0"/>
                <a:cs typeface="Calibri" panose="020F0502020204030204" pitchFamily="34" charset="0"/>
              </a:rPr>
              <a:t>CPE Health Page URL</a:t>
            </a:r>
          </a:p>
        </p:txBody>
      </p:sp>
      <p:sp>
        <p:nvSpPr>
          <p:cNvPr id="15" name="Rectangle 14"/>
          <p:cNvSpPr/>
          <p:nvPr/>
        </p:nvSpPr>
        <p:spPr>
          <a:xfrm>
            <a:off x="569328" y="728124"/>
            <a:ext cx="3269036" cy="276999"/>
          </a:xfrm>
          <a:prstGeom prst="rect">
            <a:avLst/>
          </a:prstGeom>
        </p:spPr>
        <p:txBody>
          <a:bodyPr wrap="none">
            <a:spAutoFit/>
          </a:bodyPr>
          <a:lstStyle/>
          <a:p>
            <a:pPr lvl="1" algn="just"/>
            <a:r>
              <a:rPr lang="en-US" sz="1200" dirty="0">
                <a:solidFill>
                  <a:schemeClr val="tx2"/>
                </a:solidFill>
                <a:latin typeface="Calibri" panose="020F0502020204030204" pitchFamily="34" charset="0"/>
                <a:cs typeface="Calibri" panose="020F0502020204030204" pitchFamily="34" charset="0"/>
              </a:rPr>
              <a:t>http://&lt;HOSTNAME&gt;:&lt;port&gt;/P8CE/Health</a:t>
            </a:r>
          </a:p>
        </p:txBody>
      </p:sp>
      <p:sp>
        <p:nvSpPr>
          <p:cNvPr id="16" name="Rectangle 15"/>
          <p:cNvSpPr/>
          <p:nvPr/>
        </p:nvSpPr>
        <p:spPr>
          <a:xfrm>
            <a:off x="92010" y="1178021"/>
            <a:ext cx="4732237" cy="276999"/>
          </a:xfrm>
          <a:prstGeom prst="rect">
            <a:avLst/>
          </a:prstGeom>
        </p:spPr>
        <p:txBody>
          <a:bodyPr wrap="square">
            <a:spAutoFit/>
          </a:bodyPr>
          <a:lstStyle/>
          <a:p>
            <a:pPr lvl="1" algn="just"/>
            <a:r>
              <a:rPr lang="en-US" sz="1200" dirty="0">
                <a:latin typeface="Calibri" panose="020F0502020204030204" pitchFamily="34" charset="0"/>
                <a:cs typeface="Calibri" panose="020F0502020204030204" pitchFamily="34" charset="0"/>
              </a:rPr>
              <a:t>Example : http://10.242.25.193:9080/P8CE/Health</a:t>
            </a:r>
          </a:p>
        </p:txBody>
      </p:sp>
      <p:sp>
        <p:nvSpPr>
          <p:cNvPr id="18" name="TextBox 17"/>
          <p:cNvSpPr txBox="1"/>
          <p:nvPr/>
        </p:nvSpPr>
        <p:spPr>
          <a:xfrm>
            <a:off x="578069" y="1681655"/>
            <a:ext cx="3438760" cy="1107996"/>
          </a:xfrm>
          <a:prstGeom prst="rect">
            <a:avLst/>
          </a:prstGeom>
        </p:spPr>
        <p:txBody>
          <a:bodyPr wrap="square" lIns="0" tIns="0" rIns="0" bIns="0" rtlCol="0">
            <a:spAutoFit/>
          </a:bodyPr>
          <a:lstStyle/>
          <a:p>
            <a:pPr marL="171450" indent="-171450" algn="l">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This page shows you the status of all the domain components, resources &amp; Sites</a:t>
            </a:r>
          </a:p>
          <a:p>
            <a:pPr marL="171450" indent="-171450" algn="l">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The Green status indicates the component / resource is available and the Red status indicates the component is not available / inaccessible.</a:t>
            </a:r>
          </a:p>
          <a:p>
            <a:pPr marL="171450" indent="-171450" algn="l">
              <a:buFont typeface="Arial" panose="020B0604020202020204" pitchFamily="34" charset="0"/>
              <a:buChar char="•"/>
            </a:pPr>
            <a:endParaRPr lang="en-US" sz="1200" dirty="0">
              <a:solidFill>
                <a:schemeClr val="tx2"/>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4055095" y="278780"/>
            <a:ext cx="4955090" cy="4427035"/>
          </a:xfrm>
          <a:prstGeom prst="rect">
            <a:avLst/>
          </a:prstGeom>
        </p:spPr>
      </p:pic>
    </p:spTree>
    <p:extLst>
      <p:ext uri="{BB962C8B-B14F-4D97-AF65-F5344CB8AC3E}">
        <p14:creationId xmlns:p14="http://schemas.microsoft.com/office/powerpoint/2010/main" val="48618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101</a:t>
            </a:fld>
            <a:endParaRPr lang="en-US" dirty="0">
              <a:solidFill>
                <a:srgbClr val="00B140"/>
              </a:solidFill>
              <a:latin typeface="Arial" panose="020B0604020202020204"/>
            </a:endParaRPr>
          </a:p>
        </p:txBody>
      </p:sp>
      <p:sp>
        <p:nvSpPr>
          <p:cNvPr id="14" name="Rectangle 13"/>
          <p:cNvSpPr/>
          <p:nvPr/>
        </p:nvSpPr>
        <p:spPr>
          <a:xfrm>
            <a:off x="409898" y="327056"/>
            <a:ext cx="3102772" cy="341632"/>
          </a:xfrm>
          <a:prstGeom prst="rect">
            <a:avLst/>
          </a:prstGeom>
        </p:spPr>
        <p:txBody>
          <a:bodyPr wrap="none">
            <a:spAutoFit/>
          </a:bodyPr>
          <a:lstStyle/>
          <a:p>
            <a:pPr defTabSz="914400">
              <a:lnSpc>
                <a:spcPct val="90000"/>
              </a:lnSpc>
              <a:spcBef>
                <a:spcPct val="0"/>
              </a:spcBef>
            </a:pPr>
            <a:r>
              <a:rPr lang="en-US" b="1" dirty="0">
                <a:latin typeface="Calibri" panose="020F0502020204030204" pitchFamily="34" charset="0"/>
                <a:cs typeface="Calibri" panose="020F0502020204030204" pitchFamily="34" charset="0"/>
              </a:rPr>
              <a:t>CPE Automatic Upgrade Status</a:t>
            </a:r>
          </a:p>
        </p:txBody>
      </p:sp>
      <p:sp>
        <p:nvSpPr>
          <p:cNvPr id="15" name="Rectangle 14"/>
          <p:cNvSpPr/>
          <p:nvPr/>
        </p:nvSpPr>
        <p:spPr>
          <a:xfrm>
            <a:off x="-281557" y="839636"/>
            <a:ext cx="4390946" cy="446276"/>
          </a:xfrm>
          <a:prstGeom prst="rect">
            <a:avLst/>
          </a:prstGeom>
        </p:spPr>
        <p:txBody>
          <a:bodyPr wrap="none">
            <a:spAutoFit/>
          </a:bodyPr>
          <a:lstStyle/>
          <a:p>
            <a:pPr lvl="1" algn="just"/>
            <a:r>
              <a:rPr lang="en-US" sz="1100" dirty="0">
                <a:solidFill>
                  <a:schemeClr val="tx2"/>
                </a:solidFill>
                <a:latin typeface="Calibri" panose="020F0502020204030204" pitchFamily="34" charset="0"/>
                <a:cs typeface="Calibri" panose="020F0502020204030204" pitchFamily="34" charset="0"/>
              </a:rPr>
              <a:t>http://&lt;HOSTNAME&gt;:&lt;port&gt;/FileNet/AutomaticUpgradeStatus</a:t>
            </a:r>
          </a:p>
          <a:p>
            <a:pPr lvl="1" algn="just"/>
            <a:endParaRPr lang="en-US" sz="1200" dirty="0">
              <a:solidFill>
                <a:schemeClr val="tx2"/>
              </a:solidFill>
              <a:latin typeface="Calibri" panose="020F0502020204030204" pitchFamily="34" charset="0"/>
              <a:cs typeface="Calibri" panose="020F0502020204030204" pitchFamily="34" charset="0"/>
            </a:endParaRPr>
          </a:p>
        </p:txBody>
      </p:sp>
      <p:sp>
        <p:nvSpPr>
          <p:cNvPr id="16" name="Rectangle 15"/>
          <p:cNvSpPr/>
          <p:nvPr/>
        </p:nvSpPr>
        <p:spPr>
          <a:xfrm>
            <a:off x="-298283" y="1133416"/>
            <a:ext cx="4732237" cy="461665"/>
          </a:xfrm>
          <a:prstGeom prst="rect">
            <a:avLst/>
          </a:prstGeom>
        </p:spPr>
        <p:txBody>
          <a:bodyPr wrap="square">
            <a:spAutoFit/>
          </a:bodyPr>
          <a:lstStyle/>
          <a:p>
            <a:pPr lvl="1" algn="just"/>
            <a:r>
              <a:rPr lang="en-US" sz="1200" dirty="0">
                <a:latin typeface="Calibri" panose="020F0502020204030204" pitchFamily="34" charset="0"/>
                <a:cs typeface="Calibri" panose="020F0502020204030204" pitchFamily="34" charset="0"/>
              </a:rPr>
              <a:t>Example : </a:t>
            </a:r>
          </a:p>
          <a:p>
            <a:pPr lvl="1" algn="just"/>
            <a:r>
              <a:rPr lang="en-US" sz="1200" dirty="0">
                <a:latin typeface="Calibri" panose="020F0502020204030204" pitchFamily="34" charset="0"/>
                <a:cs typeface="Calibri" panose="020F0502020204030204" pitchFamily="34" charset="0"/>
              </a:rPr>
              <a:t>http://10.242.25.193:9080/FileNet/AutomaticUpgradeStatus</a:t>
            </a:r>
          </a:p>
        </p:txBody>
      </p:sp>
      <p:sp>
        <p:nvSpPr>
          <p:cNvPr id="18" name="TextBox 17"/>
          <p:cNvSpPr txBox="1"/>
          <p:nvPr/>
        </p:nvSpPr>
        <p:spPr>
          <a:xfrm>
            <a:off x="578069" y="1681655"/>
            <a:ext cx="3438760" cy="553998"/>
          </a:xfrm>
          <a:prstGeom prst="rect">
            <a:avLst/>
          </a:prstGeom>
        </p:spPr>
        <p:txBody>
          <a:bodyPr wrap="square" lIns="0" tIns="0" rIns="0" bIns="0" rtlCol="0">
            <a:spAutoFit/>
          </a:bodyPr>
          <a:lstStyle/>
          <a:p>
            <a:pPr marL="171450" indent="-171450" algn="l">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This page shows you the upgrade status of FileNet Domain &amp; all the Object Stores</a:t>
            </a:r>
          </a:p>
          <a:p>
            <a:pPr marL="171450" indent="-171450" algn="l">
              <a:buFont typeface="Arial" panose="020B0604020202020204" pitchFamily="34" charset="0"/>
              <a:buChar char="•"/>
            </a:pPr>
            <a:endParaRPr lang="en-US" sz="1200" dirty="0">
              <a:solidFill>
                <a:schemeClr val="tx2"/>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4130132" y="289931"/>
            <a:ext cx="4857751" cy="4363611"/>
          </a:xfrm>
          <a:prstGeom prst="rect">
            <a:avLst/>
          </a:prstGeom>
        </p:spPr>
      </p:pic>
    </p:spTree>
    <p:extLst>
      <p:ext uri="{BB962C8B-B14F-4D97-AF65-F5344CB8AC3E}">
        <p14:creationId xmlns:p14="http://schemas.microsoft.com/office/powerpoint/2010/main" val="14680338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102</a:t>
            </a:fld>
            <a:endParaRPr lang="en-US" dirty="0">
              <a:solidFill>
                <a:srgbClr val="00B140"/>
              </a:solidFill>
              <a:latin typeface="Arial" panose="020B0604020202020204"/>
            </a:endParaRPr>
          </a:p>
        </p:txBody>
      </p:sp>
      <p:sp>
        <p:nvSpPr>
          <p:cNvPr id="14" name="Rectangle 13"/>
          <p:cNvSpPr/>
          <p:nvPr/>
        </p:nvSpPr>
        <p:spPr>
          <a:xfrm>
            <a:off x="477708" y="251867"/>
            <a:ext cx="4412746" cy="341632"/>
          </a:xfrm>
          <a:prstGeom prst="rect">
            <a:avLst/>
          </a:prstGeom>
        </p:spPr>
        <p:txBody>
          <a:bodyPr wrap="none">
            <a:spAutoFit/>
          </a:bodyPr>
          <a:lstStyle/>
          <a:p>
            <a:pPr defTabSz="914400">
              <a:lnSpc>
                <a:spcPct val="90000"/>
              </a:lnSpc>
              <a:spcBef>
                <a:spcPct val="0"/>
              </a:spcBef>
            </a:pPr>
            <a:r>
              <a:rPr lang="en-US" b="1" dirty="0">
                <a:latin typeface="Calibri" panose="020F0502020204030204" pitchFamily="34" charset="0"/>
                <a:cs typeface="Calibri" panose="020F0502020204030204" pitchFamily="34" charset="0"/>
              </a:rPr>
              <a:t>CPE Automatic Upgrade Status [..Continued]</a:t>
            </a:r>
          </a:p>
        </p:txBody>
      </p:sp>
      <p:sp>
        <p:nvSpPr>
          <p:cNvPr id="18" name="TextBox 17"/>
          <p:cNvSpPr txBox="1"/>
          <p:nvPr/>
        </p:nvSpPr>
        <p:spPr>
          <a:xfrm>
            <a:off x="477708" y="680568"/>
            <a:ext cx="7573472" cy="553998"/>
          </a:xfrm>
          <a:prstGeom prst="rect">
            <a:avLst/>
          </a:prstGeom>
        </p:spPr>
        <p:txBody>
          <a:bodyPr wrap="square" lIns="0" tIns="0" rIns="0" bIns="0" rtlCol="0">
            <a:spAutoFit/>
          </a:bodyPr>
          <a:lstStyle/>
          <a:p>
            <a:pPr marL="171450" indent="-171450" algn="l">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This page shows you the different upgrade status of FileNet Domain &amp; all the Object Stores during automatic upgrade process.</a:t>
            </a:r>
          </a:p>
          <a:p>
            <a:pPr marL="171450" indent="-171450" algn="l">
              <a:buFont typeface="Arial" panose="020B0604020202020204" pitchFamily="34" charset="0"/>
              <a:buChar char="•"/>
            </a:pPr>
            <a:endParaRPr lang="en-US" sz="1200" dirty="0">
              <a:solidFill>
                <a:schemeClr val="tx2"/>
              </a:solidFill>
              <a:latin typeface="Calibri" panose="020F0502020204030204" pitchFamily="34" charset="0"/>
              <a:cs typeface="Calibri" panose="020F0502020204030204" pitchFamily="34" charset="0"/>
            </a:endParaRPr>
          </a:p>
        </p:txBody>
      </p:sp>
      <p:graphicFrame>
        <p:nvGraphicFramePr>
          <p:cNvPr id="5" name="Table 4"/>
          <p:cNvGraphicFramePr>
            <a:graphicFrameLocks noGrp="1"/>
          </p:cNvGraphicFramePr>
          <p:nvPr/>
        </p:nvGraphicFramePr>
        <p:xfrm>
          <a:off x="631698" y="1126353"/>
          <a:ext cx="7672040" cy="3487573"/>
        </p:xfrm>
        <a:graphic>
          <a:graphicData uri="http://schemas.openxmlformats.org/drawingml/2006/table">
            <a:tbl>
              <a:tblPr/>
              <a:tblGrid>
                <a:gridCol w="2355480">
                  <a:extLst>
                    <a:ext uri="{9D8B030D-6E8A-4147-A177-3AD203B41FA5}">
                      <a16:colId xmlns:a16="http://schemas.microsoft.com/office/drawing/2014/main" val="2706142323"/>
                    </a:ext>
                  </a:extLst>
                </a:gridCol>
                <a:gridCol w="1074019">
                  <a:extLst>
                    <a:ext uri="{9D8B030D-6E8A-4147-A177-3AD203B41FA5}">
                      <a16:colId xmlns:a16="http://schemas.microsoft.com/office/drawing/2014/main" val="1795089439"/>
                    </a:ext>
                  </a:extLst>
                </a:gridCol>
                <a:gridCol w="4242541">
                  <a:extLst>
                    <a:ext uri="{9D8B030D-6E8A-4147-A177-3AD203B41FA5}">
                      <a16:colId xmlns:a16="http://schemas.microsoft.com/office/drawing/2014/main" val="3875486066"/>
                    </a:ext>
                  </a:extLst>
                </a:gridCol>
              </a:tblGrid>
              <a:tr h="267037">
                <a:tc>
                  <a:txBody>
                    <a:bodyPr/>
                    <a:lstStyle/>
                    <a:p>
                      <a:pPr algn="l" fontAlgn="t"/>
                      <a:r>
                        <a:rPr lang="en-US" sz="1000" b="1" i="0" u="none" strike="noStrike" dirty="0">
                          <a:solidFill>
                            <a:srgbClr val="323232"/>
                          </a:solidFill>
                          <a:effectLst/>
                          <a:latin typeface="Calibri" panose="020F0502020204030204" pitchFamily="34" charset="0"/>
                        </a:rPr>
                        <a:t>Domain and object store availability</a:t>
                      </a:r>
                    </a:p>
                  </a:txBody>
                  <a:tcPr marL="6024" marR="6024" marT="6024" marB="0">
                    <a:lnL w="6350" cap="flat" cmpd="sng" algn="ctr">
                      <a:solidFill>
                        <a:srgbClr val="000000"/>
                      </a:solidFill>
                      <a:prstDash val="solid"/>
                      <a:round/>
                      <a:headEnd type="none" w="med" len="med"/>
                      <a:tailEnd type="none" w="med" len="med"/>
                    </a:lnL>
                    <a:lnR w="12700" cap="flat" cmpd="sng" algn="ctr">
                      <a:solidFill>
                        <a:srgbClr val="E0E0E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tc>
                  <a:txBody>
                    <a:bodyPr/>
                    <a:lstStyle/>
                    <a:p>
                      <a:pPr algn="l" fontAlgn="t"/>
                      <a:r>
                        <a:rPr lang="en-US" sz="1000" b="1" i="0" u="none" strike="noStrike">
                          <a:solidFill>
                            <a:srgbClr val="323232"/>
                          </a:solidFill>
                          <a:effectLst/>
                          <a:latin typeface="Calibri" panose="020F0502020204030204" pitchFamily="34" charset="0"/>
                        </a:rPr>
                        <a:t>Status</a:t>
                      </a:r>
                    </a:p>
                  </a:txBody>
                  <a:tcPr marL="6024" marR="6024" marT="6024" marB="0">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tc>
                  <a:txBody>
                    <a:bodyPr/>
                    <a:lstStyle/>
                    <a:p>
                      <a:pPr algn="l" fontAlgn="t"/>
                      <a:r>
                        <a:rPr lang="en-US" sz="1000" b="1" i="0" u="none" strike="noStrike" dirty="0">
                          <a:solidFill>
                            <a:srgbClr val="323232"/>
                          </a:solidFill>
                          <a:effectLst/>
                          <a:latin typeface="Calibri" panose="020F0502020204030204" pitchFamily="34" charset="0"/>
                        </a:rPr>
                        <a:t>Description</a:t>
                      </a:r>
                    </a:p>
                  </a:txBody>
                  <a:tcPr marL="6024" marR="6024" marT="6024" marB="0">
                    <a:lnL w="12700" cap="flat" cmpd="sng" algn="ctr">
                      <a:solidFill>
                        <a:srgbClr val="E0E0E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305347263"/>
                  </a:ext>
                </a:extLst>
              </a:tr>
              <a:tr h="919104">
                <a:tc>
                  <a:txBody>
                    <a:bodyPr/>
                    <a:lstStyle/>
                    <a:p>
                      <a:pPr algn="l" fontAlgn="t"/>
                      <a:r>
                        <a:rPr lang="en-US" sz="1000" b="0" i="0" u="none" strike="noStrike" dirty="0">
                          <a:solidFill>
                            <a:srgbClr val="323232"/>
                          </a:solidFill>
                          <a:effectLst/>
                          <a:latin typeface="Calibri" panose="020F0502020204030204" pitchFamily="34" charset="0"/>
                        </a:rPr>
                        <a:t>The FileNet P8domain or object store is not available for use.</a:t>
                      </a:r>
                    </a:p>
                  </a:txBody>
                  <a:tcPr marL="6024" marR="6024" marT="6024" marB="0">
                    <a:lnL w="6350" cap="flat" cmpd="sng" algn="ctr">
                      <a:solidFill>
                        <a:srgbClr val="00000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tc>
                  <a:txBody>
                    <a:bodyPr/>
                    <a:lstStyle/>
                    <a:p>
                      <a:pPr algn="l" fontAlgn="t"/>
                      <a:r>
                        <a:rPr lang="en-US" sz="1000" b="0" i="0" u="none" strike="noStrike" dirty="0">
                          <a:solidFill>
                            <a:srgbClr val="323232"/>
                          </a:solidFill>
                          <a:effectLst/>
                          <a:latin typeface="Calibri" panose="020F0502020204030204" pitchFamily="34" charset="0"/>
                        </a:rPr>
                        <a:t>Not Available</a:t>
                      </a:r>
                    </a:p>
                  </a:txBody>
                  <a:tcPr marL="6024" marR="6024" marT="6024" marB="0">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tc>
                  <a:txBody>
                    <a:bodyPr/>
                    <a:lstStyle/>
                    <a:p>
                      <a:pPr algn="l" fontAlgn="t"/>
                      <a:r>
                        <a:rPr lang="en-US" sz="1000" b="0" i="0" u="none" strike="noStrike" dirty="0">
                          <a:solidFill>
                            <a:srgbClr val="323232"/>
                          </a:solidFill>
                          <a:effectLst/>
                          <a:latin typeface="Calibri" panose="020F0502020204030204" pitchFamily="34" charset="0"/>
                        </a:rPr>
                        <a:t>The Content Engine server cannot determine the status of the object store. The server is still starting the Content Engine application and cannot access the object store to determine its status, or the object store cache was not loaded. Wait a while for the server to finish starting, then refresh the </a:t>
                      </a:r>
                      <a:r>
                        <a:rPr lang="en-US" sz="1000" b="0" i="0" u="none" strike="noStrike" dirty="0" err="1">
                          <a:solidFill>
                            <a:srgbClr val="323232"/>
                          </a:solidFill>
                          <a:effectLst/>
                          <a:latin typeface="Calibri" panose="020F0502020204030204" pitchFamily="34" charset="0"/>
                        </a:rPr>
                        <a:t>AutomaticUpgradeStatus</a:t>
                      </a:r>
                      <a:r>
                        <a:rPr lang="en-US" sz="1000" b="0" i="0" u="none" strike="noStrike" dirty="0">
                          <a:solidFill>
                            <a:srgbClr val="323232"/>
                          </a:solidFill>
                          <a:effectLst/>
                          <a:latin typeface="Calibri" panose="020F0502020204030204" pitchFamily="34" charset="0"/>
                        </a:rPr>
                        <a:t> page to update the status.</a:t>
                      </a:r>
                    </a:p>
                  </a:txBody>
                  <a:tcPr marL="6024" marR="6024" marT="6024" marB="0">
                    <a:lnL w="12700" cap="flat" cmpd="sng" algn="ctr">
                      <a:solidFill>
                        <a:srgbClr val="E0E0E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2732669973"/>
                  </a:ext>
                </a:extLst>
              </a:tr>
              <a:tr h="527864">
                <a:tc>
                  <a:txBody>
                    <a:bodyPr/>
                    <a:lstStyle/>
                    <a:p>
                      <a:pPr algn="l" fontAlgn="t"/>
                      <a:r>
                        <a:rPr lang="en-US" sz="1000" b="0" i="0" u="none" strike="noStrike">
                          <a:solidFill>
                            <a:srgbClr val="323232"/>
                          </a:solidFill>
                          <a:effectLst/>
                          <a:latin typeface="Calibri" panose="020F0502020204030204" pitchFamily="34" charset="0"/>
                        </a:rPr>
                        <a:t>The FileNet P8domain or object store is not available for use.</a:t>
                      </a:r>
                    </a:p>
                  </a:txBody>
                  <a:tcPr marL="6024" marR="6024" marT="6024" marB="0">
                    <a:lnL w="6350" cap="flat" cmpd="sng" algn="ctr">
                      <a:solidFill>
                        <a:srgbClr val="00000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323232"/>
                          </a:solidFill>
                          <a:effectLst/>
                          <a:latin typeface="Calibri" panose="020F0502020204030204" pitchFamily="34" charset="0"/>
                        </a:rPr>
                        <a:t>In Progress</a:t>
                      </a:r>
                    </a:p>
                  </a:txBody>
                  <a:tcPr marL="6024" marR="6024" marT="6024" marB="0">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323232"/>
                          </a:solidFill>
                          <a:effectLst/>
                          <a:latin typeface="Calibri" panose="020F0502020204030204" pitchFamily="34" charset="0"/>
                        </a:rPr>
                        <a:t>Exclusive upgrade work is currently in progress on the FileNet P8 domain or object store. The Schema Revision column in the Status for the object stores section displays the upgrade phase that was completed.</a:t>
                      </a:r>
                    </a:p>
                  </a:txBody>
                  <a:tcPr marL="6024" marR="6024" marT="6024" marB="0">
                    <a:lnL w="12700" cap="flat" cmpd="sng" algn="ctr">
                      <a:solidFill>
                        <a:srgbClr val="E0E0E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94459171"/>
                  </a:ext>
                </a:extLst>
              </a:tr>
              <a:tr h="919104">
                <a:tc>
                  <a:txBody>
                    <a:bodyPr/>
                    <a:lstStyle/>
                    <a:p>
                      <a:pPr algn="l" fontAlgn="t"/>
                      <a:r>
                        <a:rPr lang="en-US" sz="1000" b="0" i="0" u="none" strike="noStrike">
                          <a:solidFill>
                            <a:srgbClr val="323232"/>
                          </a:solidFill>
                          <a:effectLst/>
                          <a:latin typeface="Calibri" panose="020F0502020204030204" pitchFamily="34" charset="0"/>
                        </a:rPr>
                        <a:t>The object store is available for use.</a:t>
                      </a:r>
                    </a:p>
                  </a:txBody>
                  <a:tcPr marL="6024" marR="6024" marT="6024" marB="0">
                    <a:lnL w="6350" cap="flat" cmpd="sng" algn="ctr">
                      <a:solidFill>
                        <a:srgbClr val="00000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323232"/>
                          </a:solidFill>
                          <a:effectLst/>
                          <a:latin typeface="Calibri" panose="020F0502020204030204" pitchFamily="34" charset="0"/>
                        </a:rPr>
                        <a:t>Asynchronous Upgrade In Progress</a:t>
                      </a:r>
                    </a:p>
                  </a:txBody>
                  <a:tcPr marL="6024" marR="6024" marT="6024" marB="0">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323232"/>
                          </a:solidFill>
                          <a:effectLst/>
                          <a:latin typeface="Calibri" panose="020F0502020204030204" pitchFamily="34" charset="0"/>
                        </a:rPr>
                        <a:t>Exclusive upgrade work was completed for the object store. Additional asynchronous upgrade work that requires long-running tasks (due to the large number of documents or custom objects in the object store) to complete is in progress. At least one server in a site associated with each object store must have asynchronous processing enabled for this phase to complete.</a:t>
                      </a:r>
                    </a:p>
                  </a:txBody>
                  <a:tcPr marL="6024" marR="6024" marT="6024" marB="0">
                    <a:lnL w="12700" cap="flat" cmpd="sng" algn="ctr">
                      <a:solidFill>
                        <a:srgbClr val="E0E0E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658171179"/>
                  </a:ext>
                </a:extLst>
              </a:tr>
              <a:tr h="397451">
                <a:tc>
                  <a:txBody>
                    <a:bodyPr/>
                    <a:lstStyle/>
                    <a:p>
                      <a:pPr algn="l" fontAlgn="t"/>
                      <a:r>
                        <a:rPr lang="en-US" sz="1000" b="0" i="0" u="none" strike="noStrike">
                          <a:solidFill>
                            <a:srgbClr val="323232"/>
                          </a:solidFill>
                          <a:effectLst/>
                          <a:latin typeface="Calibri" panose="020F0502020204030204" pitchFamily="34" charset="0"/>
                        </a:rPr>
                        <a:t>The FileNet P8domain or object store is available for use.</a:t>
                      </a:r>
                    </a:p>
                  </a:txBody>
                  <a:tcPr marL="6024" marR="6024" marT="6024" marB="0">
                    <a:lnL w="6350" cap="flat" cmpd="sng" algn="ctr">
                      <a:solidFill>
                        <a:srgbClr val="00000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323232"/>
                          </a:solidFill>
                          <a:effectLst/>
                          <a:latin typeface="Calibri" panose="020F0502020204030204" pitchFamily="34" charset="0"/>
                        </a:rPr>
                        <a:t>Completed</a:t>
                      </a:r>
                    </a:p>
                  </a:txBody>
                  <a:tcPr marL="6024" marR="6024" marT="6024" marB="0">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323232"/>
                          </a:solidFill>
                          <a:effectLst/>
                          <a:latin typeface="Calibri" panose="020F0502020204030204" pitchFamily="34" charset="0"/>
                        </a:rPr>
                        <a:t>This FileNet P8 domain or object store was upgraded since the Content Engineserver was started. Click Completed to view the detailed status for the upgrade process.</a:t>
                      </a:r>
                    </a:p>
                  </a:txBody>
                  <a:tcPr marL="6024" marR="6024" marT="6024" marB="0">
                    <a:lnL w="12700" cap="flat" cmpd="sng" algn="ctr">
                      <a:solidFill>
                        <a:srgbClr val="E0E0E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E0E0E0"/>
                      </a:solidFill>
                      <a:prstDash val="solid"/>
                      <a:round/>
                      <a:headEnd type="none" w="med" len="med"/>
                      <a:tailEnd type="none" w="med" len="med"/>
                    </a:lnT>
                    <a:lnB w="12700"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2032786733"/>
                  </a:ext>
                </a:extLst>
              </a:tr>
              <a:tr h="391240">
                <a:tc>
                  <a:txBody>
                    <a:bodyPr/>
                    <a:lstStyle/>
                    <a:p>
                      <a:pPr algn="l" fontAlgn="t"/>
                      <a:r>
                        <a:rPr lang="en-US" sz="1000" b="0" i="0" u="none" strike="noStrike">
                          <a:solidFill>
                            <a:srgbClr val="323232"/>
                          </a:solidFill>
                          <a:effectLst/>
                          <a:latin typeface="Calibri" panose="020F0502020204030204" pitchFamily="34" charset="0"/>
                        </a:rPr>
                        <a:t>The FileNet P8domain or object store is available for use.</a:t>
                      </a:r>
                    </a:p>
                  </a:txBody>
                  <a:tcPr marL="6024" marR="6024" marT="6024" marB="0">
                    <a:lnL w="6350" cap="flat" cmpd="sng" algn="ctr">
                      <a:solidFill>
                        <a:srgbClr val="00000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a:solidFill>
                            <a:srgbClr val="323232"/>
                          </a:solidFill>
                          <a:effectLst/>
                          <a:latin typeface="Calibri" panose="020F0502020204030204" pitchFamily="34" charset="0"/>
                        </a:rPr>
                        <a:t>Ready</a:t>
                      </a:r>
                    </a:p>
                  </a:txBody>
                  <a:tcPr marL="6024" marR="6024" marT="6024" marB="0">
                    <a:lnL w="12700" cap="flat" cmpd="sng" algn="ctr">
                      <a:solidFill>
                        <a:srgbClr val="E0E0E0"/>
                      </a:solidFill>
                      <a:prstDash val="solid"/>
                      <a:round/>
                      <a:headEnd type="none" w="med" len="med"/>
                      <a:tailEnd type="none" w="med" len="med"/>
                    </a:lnL>
                    <a:lnR w="12700" cap="flat" cmpd="sng" algn="ctr">
                      <a:solidFill>
                        <a:srgbClr val="E0E0E0"/>
                      </a:solidFill>
                      <a:prstDash val="solid"/>
                      <a:round/>
                      <a:headEnd type="none" w="med" len="med"/>
                      <a:tailEnd type="none" w="med" len="med"/>
                    </a:lnR>
                    <a:lnT w="12700" cap="flat" cmpd="sng" algn="ctr">
                      <a:solidFill>
                        <a:srgbClr val="E0E0E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dirty="0">
                          <a:solidFill>
                            <a:srgbClr val="323232"/>
                          </a:solidFill>
                          <a:effectLst/>
                          <a:latin typeface="Calibri" panose="020F0502020204030204" pitchFamily="34" charset="0"/>
                        </a:rPr>
                        <a:t>The FileNet P8 domain or object store is either a new entity, or the upgrade process finished before this Content Engine server was started.</a:t>
                      </a:r>
                    </a:p>
                  </a:txBody>
                  <a:tcPr marL="6024" marR="6024" marT="6024" marB="0">
                    <a:lnL w="12700" cap="flat" cmpd="sng" algn="ctr">
                      <a:solidFill>
                        <a:srgbClr val="E0E0E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E0E0E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7689227"/>
                  </a:ext>
                </a:extLst>
              </a:tr>
            </a:tbl>
          </a:graphicData>
        </a:graphic>
      </p:graphicFrame>
    </p:spTree>
    <p:extLst>
      <p:ext uri="{BB962C8B-B14F-4D97-AF65-F5344CB8AC3E}">
        <p14:creationId xmlns:p14="http://schemas.microsoft.com/office/powerpoint/2010/main" val="367637841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34204"/>
          </a:xfrm>
        </p:spPr>
        <p:txBody>
          <a:bodyPr>
            <a:normAutofit/>
          </a:bodyPr>
          <a:lstStyle/>
          <a:p>
            <a:pPr defTabSz="914400"/>
            <a:r>
              <a:rPr lang="en-US" sz="1800" dirty="0">
                <a:solidFill>
                  <a:schemeClr val="tx1"/>
                </a:solidFill>
                <a:latin typeface="Calibri" panose="020F0502020204030204" pitchFamily="34" charset="0"/>
                <a:ea typeface="+mn-ea"/>
                <a:cs typeface="Calibri" panose="020F0502020204030204" pitchFamily="34" charset="0"/>
              </a:rPr>
              <a:t>Logging and Tracing</a:t>
            </a:r>
          </a:p>
        </p:txBody>
      </p:sp>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103</a:t>
            </a:fld>
            <a:endParaRPr lang="en-US" dirty="0">
              <a:solidFill>
                <a:srgbClr val="00B140"/>
              </a:solidFill>
              <a:latin typeface="Arial" panose="020B0604020202020204"/>
            </a:endParaRPr>
          </a:p>
        </p:txBody>
      </p:sp>
      <p:sp>
        <p:nvSpPr>
          <p:cNvPr id="4" name="TextBox 3"/>
          <p:cNvSpPr txBox="1"/>
          <p:nvPr/>
        </p:nvSpPr>
        <p:spPr>
          <a:xfrm>
            <a:off x="430925" y="830317"/>
            <a:ext cx="8029904" cy="1477328"/>
          </a:xfrm>
          <a:prstGeom prst="rect">
            <a:avLst/>
          </a:prstGeom>
        </p:spPr>
        <p:txBody>
          <a:bodyPr wrap="square" lIns="0" tIns="0" rIns="0" bIns="0" rtlCol="0">
            <a:spAutoFit/>
          </a:bodyPr>
          <a:lstStyle/>
          <a:p>
            <a:pPr marL="285750" indent="-285750" algn="just">
              <a:buFont typeface="Arial" panose="020B0604020202020204" pitchFamily="34" charset="0"/>
              <a:buChar char="•"/>
            </a:pPr>
            <a:r>
              <a:rPr lang="en-US" sz="1600" dirty="0">
                <a:solidFill>
                  <a:schemeClr val="tx2"/>
                </a:solidFill>
                <a:latin typeface="Calibri" panose="020F0502020204030204" pitchFamily="34" charset="0"/>
                <a:cs typeface="Calibri" panose="020F0502020204030204" pitchFamily="34" charset="0"/>
              </a:rPr>
              <a:t>CPE Application Server logs</a:t>
            </a:r>
          </a:p>
          <a:p>
            <a:pPr marL="285750" indent="-285750" algn="just">
              <a:buFont typeface="Arial" panose="020B0604020202020204" pitchFamily="34" charset="0"/>
              <a:buChar char="•"/>
            </a:pPr>
            <a:r>
              <a:rPr lang="en-US" sz="1600" dirty="0">
                <a:solidFill>
                  <a:schemeClr val="tx2"/>
                </a:solidFill>
                <a:latin typeface="Calibri" panose="020F0502020204030204" pitchFamily="34" charset="0"/>
                <a:cs typeface="Calibri" panose="020F0502020204030204" pitchFamily="34" charset="0"/>
              </a:rPr>
              <a:t>CPE Server Trace logs </a:t>
            </a:r>
          </a:p>
          <a:p>
            <a:pPr marL="285750" indent="-285750" algn="just">
              <a:buFont typeface="Arial" panose="020B0604020202020204" pitchFamily="34" charset="0"/>
              <a:buChar char="•"/>
            </a:pPr>
            <a:r>
              <a:rPr lang="en-US" sz="1600" dirty="0">
                <a:solidFill>
                  <a:schemeClr val="tx2"/>
                </a:solidFill>
                <a:latin typeface="Calibri" panose="020F0502020204030204" pitchFamily="34" charset="0"/>
                <a:cs typeface="Calibri" panose="020F0502020204030204" pitchFamily="34" charset="0"/>
              </a:rPr>
              <a:t>CPE Client Trace logs</a:t>
            </a: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1600" dirty="0">
              <a:solidFill>
                <a:schemeClr val="tx2"/>
              </a:solidFill>
            </a:endParaRPr>
          </a:p>
        </p:txBody>
      </p:sp>
    </p:spTree>
    <p:extLst>
      <p:ext uri="{BB962C8B-B14F-4D97-AF65-F5344CB8AC3E}">
        <p14:creationId xmlns:p14="http://schemas.microsoft.com/office/powerpoint/2010/main" val="85553781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34204"/>
          </a:xfrm>
        </p:spPr>
        <p:txBody>
          <a:bodyPr>
            <a:normAutofit/>
          </a:bodyPr>
          <a:lstStyle/>
          <a:p>
            <a:pPr algn="just" defTabSz="457200">
              <a:lnSpc>
                <a:spcPct val="100000"/>
              </a:lnSpc>
              <a:spcBef>
                <a:spcPts val="0"/>
              </a:spcBef>
            </a:pPr>
            <a:r>
              <a:rPr lang="en-US" sz="1600" dirty="0">
                <a:solidFill>
                  <a:srgbClr val="0033A0"/>
                </a:solidFill>
                <a:latin typeface="Calibri" panose="020F0502020204030204" pitchFamily="34" charset="0"/>
                <a:ea typeface="+mn-ea"/>
                <a:cs typeface="Calibri" panose="020F0502020204030204" pitchFamily="34" charset="0"/>
              </a:rPr>
              <a:t>CPE Application Server logs</a:t>
            </a:r>
          </a:p>
        </p:txBody>
      </p:sp>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104</a:t>
            </a:fld>
            <a:endParaRPr lang="en-US" dirty="0">
              <a:solidFill>
                <a:srgbClr val="00B140"/>
              </a:solidFill>
              <a:latin typeface="Arial" panose="020B0604020202020204"/>
            </a:endParaRPr>
          </a:p>
        </p:txBody>
      </p:sp>
      <p:sp>
        <p:nvSpPr>
          <p:cNvPr id="5" name="TextBox 4"/>
          <p:cNvSpPr txBox="1"/>
          <p:nvPr/>
        </p:nvSpPr>
        <p:spPr>
          <a:xfrm>
            <a:off x="377347" y="666894"/>
            <a:ext cx="8119882" cy="3139321"/>
          </a:xfrm>
          <a:prstGeom prst="rect">
            <a:avLst/>
          </a:prstGeom>
        </p:spPr>
        <p:txBody>
          <a:bodyPr wrap="square" lIns="0" tIns="0" rIns="0" bIns="0" rtlCol="0">
            <a:spAutoFit/>
          </a:bodyPr>
          <a:lstStyle/>
          <a:p>
            <a:pPr algn="l"/>
            <a:r>
              <a:rPr lang="en-US" sz="1200" dirty="0">
                <a:solidFill>
                  <a:schemeClr val="tx2"/>
                </a:solidFill>
                <a:latin typeface="Calibri" panose="020F0502020204030204" pitchFamily="34" charset="0"/>
                <a:cs typeface="Calibri" panose="020F0502020204030204" pitchFamily="34" charset="0"/>
              </a:rPr>
              <a:t>	You can find the CPE application server logs in different location depends on the application server you are using for CPE. Here we are going to see the path of the CPE Application server logs when we use IBM WebSphere Application Server.</a:t>
            </a:r>
          </a:p>
          <a:p>
            <a:pPr algn="l"/>
            <a:endParaRPr lang="en-US" sz="1200" dirty="0">
              <a:solidFill>
                <a:schemeClr val="tx2"/>
              </a:solidFill>
              <a:latin typeface="Calibri" panose="020F0502020204030204" pitchFamily="34" charset="0"/>
              <a:cs typeface="Calibri" panose="020F0502020204030204" pitchFamily="34" charset="0"/>
            </a:endParaRPr>
          </a:p>
          <a:p>
            <a:pPr algn="l"/>
            <a:r>
              <a:rPr lang="en-US" sz="1200" dirty="0">
                <a:solidFill>
                  <a:schemeClr val="tx2"/>
                </a:solidFill>
                <a:latin typeface="Calibri" panose="020F0502020204030204" pitchFamily="34" charset="0"/>
                <a:cs typeface="Calibri" panose="020F0502020204030204" pitchFamily="34" charset="0"/>
              </a:rPr>
              <a:t>The default path of the CPE application server log is : &lt;WAS Home&gt;/profiles/&lt;profile name&gt;/logs/&lt;server name&gt;/</a:t>
            </a:r>
          </a:p>
          <a:p>
            <a:pPr algn="l"/>
            <a:r>
              <a:rPr lang="en-US" sz="1200" dirty="0">
                <a:solidFill>
                  <a:schemeClr val="tx2"/>
                </a:solidFill>
                <a:latin typeface="Calibri" panose="020F0502020204030204" pitchFamily="34" charset="0"/>
                <a:cs typeface="Calibri" panose="020F0502020204030204" pitchFamily="34" charset="0"/>
              </a:rPr>
              <a:t>Example : /opt/IBM/WebSphere/</a:t>
            </a:r>
            <a:r>
              <a:rPr lang="en-US" sz="1200" dirty="0" err="1">
                <a:solidFill>
                  <a:schemeClr val="tx2"/>
                </a:solidFill>
                <a:latin typeface="Calibri" panose="020F0502020204030204" pitchFamily="34" charset="0"/>
                <a:cs typeface="Calibri" panose="020F0502020204030204" pitchFamily="34" charset="0"/>
              </a:rPr>
              <a:t>AppServer</a:t>
            </a:r>
            <a:r>
              <a:rPr lang="en-US" sz="1200" dirty="0">
                <a:solidFill>
                  <a:schemeClr val="tx2"/>
                </a:solidFill>
                <a:latin typeface="Calibri" panose="020F0502020204030204" pitchFamily="34" charset="0"/>
                <a:cs typeface="Calibri" panose="020F0502020204030204" pitchFamily="34" charset="0"/>
              </a:rPr>
              <a:t>/profiles/AppSrv01/logs/server1/SystemOut.log</a:t>
            </a:r>
          </a:p>
          <a:p>
            <a:r>
              <a:rPr lang="en-US" sz="1200" dirty="0">
                <a:solidFill>
                  <a:schemeClr val="tx2"/>
                </a:solidFill>
                <a:latin typeface="Calibri" panose="020F0502020204030204" pitchFamily="34" charset="0"/>
                <a:cs typeface="Calibri" panose="020F0502020204030204" pitchFamily="34" charset="0"/>
              </a:rPr>
              <a:t>  	     /opt/IBM/WebSphere/</a:t>
            </a:r>
            <a:r>
              <a:rPr lang="en-US" sz="1200" dirty="0" err="1">
                <a:solidFill>
                  <a:schemeClr val="tx2"/>
                </a:solidFill>
                <a:latin typeface="Calibri" panose="020F0502020204030204" pitchFamily="34" charset="0"/>
                <a:cs typeface="Calibri" panose="020F0502020204030204" pitchFamily="34" charset="0"/>
              </a:rPr>
              <a:t>AppServer</a:t>
            </a:r>
            <a:r>
              <a:rPr lang="en-US" sz="1200" dirty="0">
                <a:solidFill>
                  <a:schemeClr val="tx2"/>
                </a:solidFill>
                <a:latin typeface="Calibri" panose="020F0502020204030204" pitchFamily="34" charset="0"/>
                <a:cs typeface="Calibri" panose="020F0502020204030204" pitchFamily="34" charset="0"/>
              </a:rPr>
              <a:t>/profiles/AppSrv01/logs/server1/SystemErr.log</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               In the SystemOut.log you will find the application start / stop messages , Data source connection messages, etc. </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All the CPE related errors also will be written to the SystemOut.log by default. Below are some of the common CPE related errors:</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E_OBJECT_NOT_FOUND</a:t>
            </a:r>
          </a:p>
          <a:p>
            <a:r>
              <a:rPr lang="en-US" sz="1200" dirty="0">
                <a:solidFill>
                  <a:schemeClr val="tx2"/>
                </a:solidFill>
                <a:latin typeface="Calibri" panose="020F0502020204030204" pitchFamily="34" charset="0"/>
                <a:cs typeface="Calibri" panose="020F0502020204030204" pitchFamily="34" charset="0"/>
              </a:rPr>
              <a:t>E_ACCESS_DENIED</a:t>
            </a:r>
          </a:p>
          <a:p>
            <a:r>
              <a:rPr lang="en-US" sz="1200" dirty="0">
                <a:solidFill>
                  <a:schemeClr val="tx2"/>
                </a:solidFill>
                <a:latin typeface="Calibri" panose="020F0502020204030204" pitchFamily="34" charset="0"/>
                <a:cs typeface="Calibri" panose="020F0502020204030204" pitchFamily="34" charset="0"/>
              </a:rPr>
              <a:t>E_BAD_VALUE</a:t>
            </a:r>
          </a:p>
          <a:p>
            <a:r>
              <a:rPr lang="en-US" sz="1200" dirty="0">
                <a:solidFill>
                  <a:schemeClr val="tx2"/>
                </a:solidFill>
                <a:latin typeface="Calibri" panose="020F0502020204030204" pitchFamily="34" charset="0"/>
                <a:cs typeface="Calibri" panose="020F0502020204030204" pitchFamily="34" charset="0"/>
              </a:rPr>
              <a:t>E_FAILED_TO_GET_DATASOURCE</a:t>
            </a: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32608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34204"/>
          </a:xfrm>
        </p:spPr>
        <p:txBody>
          <a:bodyPr>
            <a:normAutofit/>
          </a:bodyPr>
          <a:lstStyle/>
          <a:p>
            <a:pPr lvl="0" algn="just" defTabSz="457200">
              <a:lnSpc>
                <a:spcPct val="100000"/>
              </a:lnSpc>
              <a:spcBef>
                <a:spcPts val="0"/>
              </a:spcBef>
            </a:pPr>
            <a:r>
              <a:rPr lang="en-US" sz="1600" dirty="0">
                <a:solidFill>
                  <a:srgbClr val="0033A0"/>
                </a:solidFill>
                <a:latin typeface="Calibri" panose="020F0502020204030204" pitchFamily="34" charset="0"/>
                <a:ea typeface="+mn-ea"/>
                <a:cs typeface="Calibri" panose="020F0502020204030204" pitchFamily="34" charset="0"/>
              </a:rPr>
              <a:t>CPE Server Trace logs [ P8 Trace logs]</a:t>
            </a:r>
          </a:p>
        </p:txBody>
      </p:sp>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105</a:t>
            </a:fld>
            <a:endParaRPr lang="en-US" dirty="0">
              <a:solidFill>
                <a:srgbClr val="00B140"/>
              </a:solidFill>
              <a:latin typeface="Arial" panose="020B0604020202020204"/>
            </a:endParaRPr>
          </a:p>
        </p:txBody>
      </p:sp>
      <p:sp>
        <p:nvSpPr>
          <p:cNvPr id="5" name="TextBox 4"/>
          <p:cNvSpPr txBox="1"/>
          <p:nvPr/>
        </p:nvSpPr>
        <p:spPr>
          <a:xfrm>
            <a:off x="377347" y="666894"/>
            <a:ext cx="8119882" cy="2031325"/>
          </a:xfrm>
          <a:prstGeom prst="rect">
            <a:avLst/>
          </a:prstGeom>
        </p:spPr>
        <p:txBody>
          <a:bodyPr wrap="square" lIns="0" tIns="0" rIns="0" bIns="0" rtlCol="0">
            <a:spAutoFit/>
          </a:bodyPr>
          <a:lstStyle/>
          <a:p>
            <a:pPr algn="l"/>
            <a:r>
              <a:rPr lang="en-US" sz="1200" dirty="0">
                <a:solidFill>
                  <a:schemeClr val="tx2"/>
                </a:solidFill>
                <a:latin typeface="Calibri" panose="020F0502020204030204" pitchFamily="34" charset="0"/>
                <a:cs typeface="Calibri" panose="020F0502020204030204" pitchFamily="34" charset="0"/>
              </a:rPr>
              <a:t>	In most of the cases , IBM support will ask for P8 Trace logs when we ask for any support for FileNet Content Manager issues.</a:t>
            </a:r>
          </a:p>
          <a:p>
            <a:pPr algn="l"/>
            <a:endParaRPr lang="en-US" sz="1200" dirty="0">
              <a:solidFill>
                <a:schemeClr val="tx2"/>
              </a:solidFill>
              <a:latin typeface="Calibri" panose="020F0502020204030204" pitchFamily="34" charset="0"/>
              <a:cs typeface="Calibri" panose="020F0502020204030204" pitchFamily="34" charset="0"/>
            </a:endParaRPr>
          </a:p>
          <a:p>
            <a:pPr algn="l"/>
            <a:r>
              <a:rPr lang="en-US" sz="1200" dirty="0">
                <a:solidFill>
                  <a:schemeClr val="tx2"/>
                </a:solidFill>
                <a:latin typeface="Calibri" panose="020F0502020204030204" pitchFamily="34" charset="0"/>
                <a:cs typeface="Calibri" panose="020F0502020204030204" pitchFamily="34" charset="0"/>
              </a:rPr>
              <a:t>	The default path of the P8 Trace &amp; Error log will be as below</a:t>
            </a:r>
          </a:p>
          <a:p>
            <a:pPr algn="l"/>
            <a:endParaRPr lang="en-US" sz="1200" dirty="0">
              <a:solidFill>
                <a:schemeClr val="tx2"/>
              </a:solidFill>
              <a:latin typeface="Calibri" panose="020F0502020204030204" pitchFamily="34" charset="0"/>
              <a:cs typeface="Calibri" panose="020F0502020204030204" pitchFamily="34" charset="0"/>
            </a:endParaRPr>
          </a:p>
          <a:p>
            <a:pPr algn="l"/>
            <a:r>
              <a:rPr lang="en-US" sz="1200" dirty="0">
                <a:solidFill>
                  <a:schemeClr val="tx2"/>
                </a:solidFill>
                <a:latin typeface="Calibri" panose="020F0502020204030204" pitchFamily="34" charset="0"/>
                <a:cs typeface="Calibri" panose="020F0502020204030204" pitchFamily="34" charset="0"/>
              </a:rPr>
              <a:t>	&lt;WAS Home&gt; /profiles/&lt;profile name&gt;/FileNet/server1/logs/</a:t>
            </a:r>
          </a:p>
          <a:p>
            <a:pPr algn="l"/>
            <a:endParaRPr lang="en-US" sz="1200" dirty="0">
              <a:solidFill>
                <a:schemeClr val="tx2"/>
              </a:solidFill>
              <a:latin typeface="Calibri" panose="020F0502020204030204" pitchFamily="34" charset="0"/>
              <a:cs typeface="Calibri" panose="020F0502020204030204" pitchFamily="34" charset="0"/>
            </a:endParaRPr>
          </a:p>
          <a:p>
            <a:pPr algn="l"/>
            <a:r>
              <a:rPr lang="en-US" sz="1200" dirty="0">
                <a:solidFill>
                  <a:schemeClr val="tx2"/>
                </a:solidFill>
                <a:latin typeface="Calibri" panose="020F0502020204030204" pitchFamily="34" charset="0"/>
                <a:cs typeface="Calibri" panose="020F0502020204030204" pitchFamily="34" charset="0"/>
              </a:rPr>
              <a:t>	While enabling the detailed trace logs, an administrator will have an option to change the path of the P8 Trace logs.</a:t>
            </a:r>
          </a:p>
          <a:p>
            <a:pPr algn="l"/>
            <a:endParaRPr lang="en-US" sz="1200" dirty="0">
              <a:solidFill>
                <a:schemeClr val="tx2"/>
              </a:solidFill>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780586" y="2497873"/>
            <a:ext cx="7716644" cy="1965170"/>
          </a:xfrm>
          <a:prstGeom prst="rect">
            <a:avLst/>
          </a:prstGeom>
        </p:spPr>
      </p:pic>
    </p:spTree>
    <p:extLst>
      <p:ext uri="{BB962C8B-B14F-4D97-AF65-F5344CB8AC3E}">
        <p14:creationId xmlns:p14="http://schemas.microsoft.com/office/powerpoint/2010/main" val="104898510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34204"/>
          </a:xfrm>
        </p:spPr>
        <p:txBody>
          <a:bodyPr>
            <a:normAutofit/>
          </a:bodyPr>
          <a:lstStyle/>
          <a:p>
            <a:pPr algn="just" defTabSz="457200">
              <a:lnSpc>
                <a:spcPct val="100000"/>
              </a:lnSpc>
              <a:spcBef>
                <a:spcPts val="0"/>
              </a:spcBef>
            </a:pPr>
            <a:r>
              <a:rPr lang="en-US" sz="1600" dirty="0">
                <a:solidFill>
                  <a:srgbClr val="0033A0"/>
                </a:solidFill>
                <a:latin typeface="Calibri" panose="020F0502020204030204" pitchFamily="34" charset="0"/>
                <a:ea typeface="+mn-ea"/>
                <a:cs typeface="Calibri" panose="020F0502020204030204" pitchFamily="34" charset="0"/>
              </a:rPr>
              <a:t>CPE Server Trace logs [ P8 Trace logs] [..Continued]</a:t>
            </a:r>
          </a:p>
        </p:txBody>
      </p:sp>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106</a:t>
            </a:fld>
            <a:endParaRPr lang="en-US" dirty="0">
              <a:solidFill>
                <a:srgbClr val="00B140"/>
              </a:solidFill>
              <a:latin typeface="Arial" panose="020B0604020202020204"/>
            </a:endParaRPr>
          </a:p>
        </p:txBody>
      </p:sp>
      <p:sp>
        <p:nvSpPr>
          <p:cNvPr id="5" name="TextBox 4"/>
          <p:cNvSpPr txBox="1"/>
          <p:nvPr/>
        </p:nvSpPr>
        <p:spPr>
          <a:xfrm>
            <a:off x="377347" y="666894"/>
            <a:ext cx="8119882" cy="2400657"/>
          </a:xfrm>
          <a:prstGeom prst="rect">
            <a:avLst/>
          </a:prstGeom>
        </p:spPr>
        <p:txBody>
          <a:bodyPr wrap="square" lIns="0" tIns="0" rIns="0" bIns="0" rtlCol="0">
            <a:spAutoFit/>
          </a:bodyPr>
          <a:lstStyle/>
          <a:p>
            <a:pPr algn="l"/>
            <a:r>
              <a:rPr lang="en-US" sz="1200" dirty="0">
                <a:solidFill>
                  <a:schemeClr val="tx2"/>
                </a:solidFill>
                <a:latin typeface="Calibri" panose="020F0502020204030204" pitchFamily="34" charset="0"/>
                <a:cs typeface="Calibri" panose="020F0502020204030204" pitchFamily="34" charset="0"/>
              </a:rPr>
              <a:t>	You can enable the Trace logs at different level like Domain , Site , Server based on the different scenario.</a:t>
            </a:r>
          </a:p>
          <a:p>
            <a:pPr algn="l"/>
            <a:r>
              <a:rPr lang="en-US" sz="1200" dirty="0">
                <a:solidFill>
                  <a:schemeClr val="tx2"/>
                </a:solidFill>
                <a:latin typeface="Calibri" panose="020F0502020204030204" pitchFamily="34" charset="0"/>
                <a:cs typeface="Calibri" panose="020F0502020204030204" pitchFamily="34" charset="0"/>
              </a:rPr>
              <a:t>As part of CPE Trace logs an administrator can collect the details of the various sub-systems details in FileNet Content Manager at different level of information like Detail, Moderate , Summary &amp; Timer.</a:t>
            </a:r>
          </a:p>
          <a:p>
            <a:pPr algn="l"/>
            <a:endParaRPr lang="en-US" sz="1200" dirty="0">
              <a:solidFill>
                <a:schemeClr val="tx2"/>
              </a:solidFill>
              <a:latin typeface="Calibri" panose="020F0502020204030204" pitchFamily="34" charset="0"/>
              <a:cs typeface="Calibri" panose="020F0502020204030204" pitchFamily="34" charset="0"/>
            </a:endParaRPr>
          </a:p>
          <a:p>
            <a:pPr algn="l"/>
            <a:r>
              <a:rPr lang="en-US" sz="1200" dirty="0">
                <a:solidFill>
                  <a:schemeClr val="tx2"/>
                </a:solidFill>
                <a:latin typeface="Calibri" panose="020F0502020204030204" pitchFamily="34" charset="0"/>
                <a:cs typeface="Calibri" panose="020F0502020204030204" pitchFamily="34" charset="0"/>
              </a:rPr>
              <a:t>Steps to enable the Trace logging:</a:t>
            </a:r>
          </a:p>
          <a:p>
            <a:pPr marL="228600" indent="-228600" algn="l">
              <a:buFont typeface="+mj-lt"/>
              <a:buAutoNum type="arabicPeriod"/>
            </a:pPr>
            <a:r>
              <a:rPr lang="en-US" sz="1200" dirty="0">
                <a:solidFill>
                  <a:schemeClr val="tx2"/>
                </a:solidFill>
                <a:latin typeface="Calibri" panose="020F0502020204030204" pitchFamily="34" charset="0"/>
                <a:cs typeface="Calibri" panose="020F0502020204030204" pitchFamily="34" charset="0"/>
              </a:rPr>
              <a:t>Login into ACCE console with administrator access</a:t>
            </a:r>
          </a:p>
          <a:p>
            <a:pPr marL="228600" indent="-228600" algn="l">
              <a:buFont typeface="+mj-lt"/>
              <a:buAutoNum type="arabicPeriod"/>
            </a:pPr>
            <a:r>
              <a:rPr lang="en-US" sz="1200" dirty="0">
                <a:solidFill>
                  <a:schemeClr val="tx2"/>
                </a:solidFill>
                <a:latin typeface="Calibri" panose="020F0502020204030204" pitchFamily="34" charset="0"/>
                <a:cs typeface="Calibri" panose="020F0502020204030204" pitchFamily="34" charset="0"/>
              </a:rPr>
              <a:t>Navigate to Trace Sub System tab at the domain level</a:t>
            </a:r>
          </a:p>
          <a:p>
            <a:pPr marL="228600" indent="-228600" algn="l">
              <a:buFont typeface="+mj-lt"/>
              <a:buAutoNum type="arabicPeriod"/>
            </a:pPr>
            <a:r>
              <a:rPr lang="en-US" sz="1200" dirty="0">
                <a:solidFill>
                  <a:schemeClr val="tx2"/>
                </a:solidFill>
                <a:latin typeface="Calibri" panose="020F0502020204030204" pitchFamily="34" charset="0"/>
                <a:cs typeface="Calibri" panose="020F0502020204030204" pitchFamily="34" charset="0"/>
              </a:rPr>
              <a:t>Check the Enable Trace logging option</a:t>
            </a:r>
          </a:p>
          <a:p>
            <a:pPr marL="228600" indent="-228600" algn="l">
              <a:buFont typeface="+mj-lt"/>
              <a:buAutoNum type="arabicPeriod"/>
            </a:pPr>
            <a:r>
              <a:rPr lang="en-US" sz="1200" dirty="0">
                <a:solidFill>
                  <a:schemeClr val="tx2"/>
                </a:solidFill>
                <a:latin typeface="Calibri" panose="020F0502020204030204" pitchFamily="34" charset="0"/>
                <a:cs typeface="Calibri" panose="020F0502020204030204" pitchFamily="34" charset="0"/>
              </a:rPr>
              <a:t>If required choose the Other Location and provide the new path for the Trace logs</a:t>
            </a:r>
          </a:p>
          <a:p>
            <a:pPr marL="228600" indent="-228600" algn="l">
              <a:buFont typeface="+mj-lt"/>
              <a:buAutoNum type="arabicPeriod"/>
            </a:pPr>
            <a:r>
              <a:rPr lang="en-US" sz="1200" dirty="0">
                <a:solidFill>
                  <a:schemeClr val="tx2"/>
                </a:solidFill>
                <a:latin typeface="Calibri" panose="020F0502020204030204" pitchFamily="34" charset="0"/>
                <a:cs typeface="Calibri" panose="020F0502020204030204" pitchFamily="34" charset="0"/>
              </a:rPr>
              <a:t>Under Sub systems, choose the level of details you need to collect</a:t>
            </a:r>
          </a:p>
          <a:p>
            <a:pPr marL="228600" indent="-228600" algn="l">
              <a:buFont typeface="+mj-lt"/>
              <a:buAutoNum type="arabicPeriod"/>
            </a:pPr>
            <a:r>
              <a:rPr lang="en-US" sz="1200" dirty="0">
                <a:solidFill>
                  <a:schemeClr val="tx2"/>
                </a:solidFill>
                <a:latin typeface="Calibri" panose="020F0502020204030204" pitchFamily="34" charset="0"/>
                <a:cs typeface="Calibri" panose="020F0502020204030204" pitchFamily="34" charset="0"/>
              </a:rPr>
              <a:t>Click on Save button on top.</a:t>
            </a: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07006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34204"/>
          </a:xfrm>
        </p:spPr>
        <p:txBody>
          <a:bodyPr>
            <a:normAutofit/>
          </a:bodyPr>
          <a:lstStyle/>
          <a:p>
            <a:pPr algn="just" defTabSz="457200">
              <a:lnSpc>
                <a:spcPct val="100000"/>
              </a:lnSpc>
              <a:spcBef>
                <a:spcPts val="0"/>
              </a:spcBef>
            </a:pPr>
            <a:r>
              <a:rPr lang="en-US" sz="1600" dirty="0">
                <a:solidFill>
                  <a:srgbClr val="0033A0"/>
                </a:solidFill>
                <a:latin typeface="Calibri" panose="020F0502020204030204" pitchFamily="34" charset="0"/>
                <a:ea typeface="+mn-ea"/>
                <a:cs typeface="Calibri" panose="020F0502020204030204" pitchFamily="34" charset="0"/>
              </a:rPr>
              <a:t>CPE Server Trace logs [ P8 Trace logs] [..Continued]</a:t>
            </a:r>
          </a:p>
        </p:txBody>
      </p:sp>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107</a:t>
            </a:fld>
            <a:endParaRPr lang="en-US" dirty="0">
              <a:solidFill>
                <a:srgbClr val="00B140"/>
              </a:solidFill>
              <a:latin typeface="Arial" panose="020B0604020202020204"/>
            </a:endParaRPr>
          </a:p>
        </p:txBody>
      </p:sp>
      <p:pic>
        <p:nvPicPr>
          <p:cNvPr id="3" name="Picture 2"/>
          <p:cNvPicPr>
            <a:picLocks noChangeAspect="1"/>
          </p:cNvPicPr>
          <p:nvPr/>
        </p:nvPicPr>
        <p:blipFill>
          <a:blip r:embed="rId2"/>
          <a:stretch>
            <a:fillRect/>
          </a:stretch>
        </p:blipFill>
        <p:spPr>
          <a:xfrm>
            <a:off x="425299" y="635620"/>
            <a:ext cx="8272651" cy="3980985"/>
          </a:xfrm>
          <a:prstGeom prst="rect">
            <a:avLst/>
          </a:prstGeom>
        </p:spPr>
      </p:pic>
    </p:spTree>
    <p:extLst>
      <p:ext uri="{BB962C8B-B14F-4D97-AF65-F5344CB8AC3E}">
        <p14:creationId xmlns:p14="http://schemas.microsoft.com/office/powerpoint/2010/main" val="18715694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34204"/>
          </a:xfrm>
        </p:spPr>
        <p:txBody>
          <a:bodyPr>
            <a:normAutofit/>
          </a:bodyPr>
          <a:lstStyle/>
          <a:p>
            <a:pPr lvl="0" algn="just" defTabSz="457200">
              <a:lnSpc>
                <a:spcPct val="100000"/>
              </a:lnSpc>
              <a:spcBef>
                <a:spcPts val="0"/>
              </a:spcBef>
            </a:pPr>
            <a:r>
              <a:rPr lang="en-US" sz="1600" dirty="0">
                <a:solidFill>
                  <a:srgbClr val="0033A0"/>
                </a:solidFill>
                <a:latin typeface="Calibri" panose="020F0502020204030204" pitchFamily="34" charset="0"/>
                <a:ea typeface="+mn-ea"/>
                <a:cs typeface="Calibri" panose="020F0502020204030204" pitchFamily="34" charset="0"/>
              </a:rPr>
              <a:t>CPE Client logs </a:t>
            </a:r>
          </a:p>
        </p:txBody>
      </p:sp>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108</a:t>
            </a:fld>
            <a:endParaRPr lang="en-US" dirty="0">
              <a:solidFill>
                <a:srgbClr val="00B140"/>
              </a:solidFill>
              <a:latin typeface="Arial" panose="020B0604020202020204"/>
            </a:endParaRPr>
          </a:p>
        </p:txBody>
      </p:sp>
      <p:sp>
        <p:nvSpPr>
          <p:cNvPr id="5" name="TextBox 4"/>
          <p:cNvSpPr txBox="1"/>
          <p:nvPr/>
        </p:nvSpPr>
        <p:spPr>
          <a:xfrm>
            <a:off x="377347" y="666894"/>
            <a:ext cx="8119882" cy="1661993"/>
          </a:xfrm>
          <a:prstGeom prst="rect">
            <a:avLst/>
          </a:prstGeom>
        </p:spPr>
        <p:txBody>
          <a:bodyPr wrap="square" lIns="0" tIns="0" rIns="0" bIns="0" rtlCol="0">
            <a:spAutoFit/>
          </a:bodyPr>
          <a:lstStyle/>
          <a:p>
            <a:pPr algn="l"/>
            <a:r>
              <a:rPr lang="en-US" sz="1200" dirty="0">
                <a:solidFill>
                  <a:schemeClr val="tx2"/>
                </a:solidFill>
                <a:latin typeface="Calibri" panose="020F0502020204030204" pitchFamily="34" charset="0"/>
                <a:cs typeface="Calibri" panose="020F0502020204030204" pitchFamily="34" charset="0"/>
              </a:rPr>
              <a:t>	In order to enable the CPE Client logs, you need to place the log4j.properties in the application path and restart the application.</a:t>
            </a:r>
          </a:p>
          <a:p>
            <a:pPr algn="l"/>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	By default CE's log4j.properties is located &lt;install path&gt;\FileNet\AE\CE_API\</a:t>
            </a:r>
            <a:r>
              <a:rPr lang="en-US" sz="1200" dirty="0" err="1">
                <a:solidFill>
                  <a:schemeClr val="tx2"/>
                </a:solidFill>
                <a:latin typeface="Calibri" panose="020F0502020204030204" pitchFamily="34" charset="0"/>
                <a:cs typeface="Calibri" panose="020F0502020204030204" pitchFamily="34" charset="0"/>
              </a:rPr>
              <a:t>config</a:t>
            </a:r>
            <a:r>
              <a:rPr lang="en-US" sz="1200" dirty="0">
                <a:solidFill>
                  <a:schemeClr val="tx2"/>
                </a:solidFill>
                <a:latin typeface="Calibri" panose="020F0502020204030204" pitchFamily="34" charset="0"/>
                <a:cs typeface="Calibri" panose="020F0502020204030204" pitchFamily="34" charset="0"/>
              </a:rPr>
              <a:t>\samples\log4j.properties.client</a:t>
            </a:r>
          </a:p>
          <a:p>
            <a:pPr algn="l"/>
            <a:endParaRPr lang="en-US" sz="1200" dirty="0">
              <a:solidFill>
                <a:schemeClr val="tx2"/>
              </a:solidFill>
              <a:latin typeface="Calibri" panose="020F0502020204030204" pitchFamily="34" charset="0"/>
              <a:cs typeface="Calibri" panose="020F0502020204030204" pitchFamily="34" charset="0"/>
            </a:endParaRPr>
          </a:p>
          <a:p>
            <a:pPr algn="l"/>
            <a:r>
              <a:rPr lang="en-US" sz="1200" dirty="0">
                <a:solidFill>
                  <a:schemeClr val="tx2"/>
                </a:solidFill>
                <a:latin typeface="Calibri" panose="020F0502020204030204" pitchFamily="34" charset="0"/>
                <a:cs typeface="Calibri" panose="020F0502020204030204" pitchFamily="34" charset="0"/>
              </a:rPr>
              <a:t>In some cases where the application may have it’s own log4j.properties. In such cases, you need to copy the content of CPE log4j.properties to the application’s log4j.properties.</a:t>
            </a: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91126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3F23-C768-4142-9883-3318F953E306}"/>
              </a:ext>
            </a:extLst>
          </p:cNvPr>
          <p:cNvSpPr>
            <a:spLocks noGrp="1"/>
          </p:cNvSpPr>
          <p:nvPr>
            <p:ph type="title"/>
          </p:nvPr>
        </p:nvSpPr>
        <p:spPr/>
        <p:txBody>
          <a:bodyPr/>
          <a:lstStyle/>
          <a:p>
            <a:pPr>
              <a:lnSpc>
                <a:spcPct val="100000"/>
              </a:lnSpc>
              <a:spcBef>
                <a:spcPts val="600"/>
              </a:spcBef>
            </a:pPr>
            <a:r>
              <a:rPr lang="en-US" sz="3600" b="1" dirty="0">
                <a:solidFill>
                  <a:srgbClr val="142A5C"/>
                </a:solidFill>
              </a:rPr>
              <a:t>Thank you</a:t>
            </a:r>
          </a:p>
        </p:txBody>
      </p:sp>
    </p:spTree>
    <p:extLst>
      <p:ext uri="{BB962C8B-B14F-4D97-AF65-F5344CB8AC3E}">
        <p14:creationId xmlns:p14="http://schemas.microsoft.com/office/powerpoint/2010/main" val="16320504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410" y="448314"/>
            <a:ext cx="8843211" cy="1412887"/>
          </a:xfrm>
          <a:prstGeom prst="rect">
            <a:avLst/>
          </a:prstGeom>
        </p:spPr>
        <p:txBody>
          <a:bodyPr wrap="square">
            <a:spAutoFit/>
          </a:bodyPr>
          <a:lstStyle/>
          <a:p>
            <a:pPr>
              <a:lnSpc>
                <a:spcPct val="107000"/>
              </a:lnSpc>
              <a:spcAft>
                <a:spcPts val="600"/>
              </a:spcAft>
            </a:pPr>
            <a:endParaRPr lang="en-US" altLang="en-US" sz="1200" b="1" dirty="0">
              <a:solidFill>
                <a:srgbClr val="000000"/>
              </a:solidFill>
              <a:latin typeface="Calibri" panose="020F0502020204030204" pitchFamily="34" charset="0"/>
              <a:cs typeface="Calibri" panose="020F0502020204030204" pitchFamily="34" charset="0"/>
            </a:endParaRPr>
          </a:p>
          <a:p>
            <a:pPr>
              <a:lnSpc>
                <a:spcPct val="107000"/>
              </a:lnSpc>
              <a:spcAft>
                <a:spcPts val="600"/>
              </a:spcAft>
            </a:pPr>
            <a:endParaRPr lang="en-US" altLang="en-US" sz="1200" b="1" dirty="0">
              <a:solidFill>
                <a:srgbClr val="000000"/>
              </a:solidFill>
              <a:latin typeface="Calibri" panose="020F0502020204030204" pitchFamily="34" charset="0"/>
              <a:cs typeface="Calibri" panose="020F0502020204030204" pitchFamily="34" charset="0"/>
            </a:endParaRPr>
          </a:p>
          <a:p>
            <a:pPr>
              <a:lnSpc>
                <a:spcPct val="107000"/>
              </a:lnSpc>
              <a:spcAft>
                <a:spcPts val="600"/>
              </a:spcAft>
            </a:pPr>
            <a:endParaRPr lang="en-US" altLang="en-US" sz="1350" dirty="0">
              <a:latin typeface="Arial" panose="020B0604020202020204" pitchFamily="34" charset="0"/>
            </a:endParaRPr>
          </a:p>
          <a:p>
            <a:pPr>
              <a:lnSpc>
                <a:spcPct val="107000"/>
              </a:lnSpc>
              <a:spcAft>
                <a:spcPts val="600"/>
              </a:spcAft>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60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p:cNvSpPr txBox="1"/>
          <p:nvPr/>
        </p:nvSpPr>
        <p:spPr>
          <a:xfrm>
            <a:off x="147145" y="136634"/>
            <a:ext cx="8807669" cy="4414345"/>
          </a:xfrm>
          <a:prstGeom prst="rect">
            <a:avLst/>
          </a:prstGeom>
        </p:spPr>
        <p:txBody>
          <a:bodyPr wrap="square" lIns="0" tIns="0" rIns="0" bIns="0" rtlCol="0">
            <a:spAutoFit/>
          </a:bodyPr>
          <a:lstStyle/>
          <a:p>
            <a:pPr algn="l"/>
            <a:endParaRPr lang="en-US" dirty="0">
              <a:solidFill>
                <a:schemeClr val="tx2"/>
              </a:solidFill>
            </a:endParaRPr>
          </a:p>
        </p:txBody>
      </p:sp>
      <p:sp>
        <p:nvSpPr>
          <p:cNvPr id="3" name="TextBox 2"/>
          <p:cNvSpPr txBox="1"/>
          <p:nvPr/>
        </p:nvSpPr>
        <p:spPr>
          <a:xfrm>
            <a:off x="441435" y="252248"/>
            <a:ext cx="8702565" cy="2140842"/>
          </a:xfrm>
          <a:prstGeom prst="rect">
            <a:avLst/>
          </a:prstGeom>
        </p:spPr>
        <p:txBody>
          <a:bodyPr wrap="square" lIns="0" tIns="0" rIns="0" bIns="0" rtlCol="0">
            <a:spAutoFit/>
          </a:bodyPr>
          <a:lstStyle/>
          <a:p>
            <a:pPr>
              <a:lnSpc>
                <a:spcPct val="107000"/>
              </a:lnSpc>
              <a:spcBef>
                <a:spcPts val="600"/>
              </a:spcBef>
              <a:spcAft>
                <a:spcPts val="600"/>
              </a:spcAft>
            </a:pPr>
            <a:endParaRPr lang="en-US"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600"/>
              </a:spcBef>
              <a:spcAft>
                <a:spcPts val="600"/>
              </a:spcAft>
            </a:pPr>
            <a:r>
              <a:rPr lang="en-US" b="1" dirty="0">
                <a:latin typeface="Calibri" panose="020F0502020204030204" pitchFamily="34" charset="0"/>
                <a:ea typeface="Calibri" panose="020F0502020204030204" pitchFamily="34" charset="0"/>
                <a:cs typeface="Calibri" panose="020F0502020204030204" pitchFamily="34" charset="0"/>
              </a:rPr>
              <a:t>FileNet P8 Platform integration options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indent="512763">
              <a:lnSpc>
                <a:spcPct val="70000"/>
              </a:lnSpc>
              <a:spcBef>
                <a:spcPts val="600"/>
              </a:spcBef>
              <a:spcAft>
                <a:spcPts val="600"/>
              </a:spcAft>
            </a:pPr>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IBM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Data cap</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indent="512763">
              <a:lnSpc>
                <a:spcPct val="70000"/>
              </a:lnSpc>
              <a:spcBef>
                <a:spcPts val="600"/>
              </a:spcBef>
              <a:spcAft>
                <a:spcPts val="600"/>
              </a:spcAft>
            </a:pPr>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IBM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Enterprise Records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indent="512763">
              <a:lnSpc>
                <a:spcPct val="70000"/>
              </a:lnSpc>
              <a:spcBef>
                <a:spcPts val="600"/>
              </a:spcBef>
              <a:spcAft>
                <a:spcPts val="600"/>
              </a:spcAft>
            </a:pPr>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IBM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Case Manager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indent="512763">
              <a:lnSpc>
                <a:spcPct val="70000"/>
              </a:lnSpc>
              <a:spcBef>
                <a:spcPts val="600"/>
              </a:spcBef>
              <a:spcAft>
                <a:spcPts val="600"/>
              </a:spcAft>
            </a:pPr>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IBM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Content Collector</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l"/>
            <a:endParaRPr lang="en-US" sz="1200" dirty="0">
              <a:solidFill>
                <a:schemeClr val="tx2"/>
              </a:solidFill>
            </a:endParaRPr>
          </a:p>
        </p:txBody>
      </p:sp>
      <p:sp>
        <p:nvSpPr>
          <p:cNvPr id="5" name="Slide Number Placeholder 4"/>
          <p:cNvSpPr>
            <a:spLocks noGrp="1"/>
          </p:cNvSpPr>
          <p:nvPr>
            <p:ph type="sldNum" sz="quarter" idx="12"/>
          </p:nvPr>
        </p:nvSpPr>
        <p:spPr/>
        <p:txBody>
          <a:bodyPr/>
          <a:lstStyle/>
          <a:p>
            <a:fld id="{2EFEF571-C9B4-4D92-A7F7-315B894862A8}" type="slidenum">
              <a:rPr lang="en-US" smtClean="0"/>
              <a:pPr/>
              <a:t>11</a:t>
            </a:fld>
            <a:endParaRPr lang="en-US" dirty="0"/>
          </a:p>
        </p:txBody>
      </p:sp>
    </p:spTree>
    <p:extLst>
      <p:ext uri="{BB962C8B-B14F-4D97-AF65-F5344CB8AC3E}">
        <p14:creationId xmlns:p14="http://schemas.microsoft.com/office/powerpoint/2010/main" val="8705264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67237"/>
            <a:ext cx="5029200" cy="276999"/>
          </a:xfrm>
        </p:spPr>
        <p:txBody>
          <a:bodyPr/>
          <a:lstStyle/>
          <a:p>
            <a:r>
              <a:rPr lang="en-US" sz="2000" dirty="0" smtClean="0"/>
              <a:t>Some additional </a:t>
            </a:r>
            <a:r>
              <a:rPr lang="en-US" sz="2000" dirty="0" err="1" smtClean="0"/>
              <a:t>infomation</a:t>
            </a:r>
            <a:endParaRPr lang="en-US" sz="2000" dirty="0"/>
          </a:p>
        </p:txBody>
      </p:sp>
    </p:spTree>
    <p:extLst>
      <p:ext uri="{BB962C8B-B14F-4D97-AF65-F5344CB8AC3E}">
        <p14:creationId xmlns:p14="http://schemas.microsoft.com/office/powerpoint/2010/main" val="19341463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111</a:t>
            </a:fld>
            <a:endParaRPr lang="en-US" dirty="0"/>
          </a:p>
        </p:txBody>
      </p:sp>
      <p:sp>
        <p:nvSpPr>
          <p:cNvPr id="2" name="Rectangle 1"/>
          <p:cNvSpPr/>
          <p:nvPr/>
        </p:nvSpPr>
        <p:spPr>
          <a:xfrm>
            <a:off x="173537" y="262855"/>
            <a:ext cx="8396461" cy="4401205"/>
          </a:xfrm>
          <a:prstGeom prst="rect">
            <a:avLst/>
          </a:prstGeom>
        </p:spPr>
        <p:txBody>
          <a:bodyPr wrap="square">
            <a:spAutoFit/>
          </a:bodyPr>
          <a:lstStyle/>
          <a:p>
            <a:r>
              <a:rPr lang="en-US" sz="1600" b="1" dirty="0">
                <a:solidFill>
                  <a:srgbClr val="0070C0"/>
                </a:solidFill>
                <a:latin typeface="Calibri" panose="020F0502020204030204" pitchFamily="34" charset="0"/>
                <a:ea typeface="Calibri" panose="020F0502020204030204" pitchFamily="34" charset="0"/>
                <a:cs typeface="Calibri" panose="020F0502020204030204" pitchFamily="34" charset="0"/>
              </a:rPr>
              <a:t>Security Policy </a:t>
            </a:r>
          </a:p>
          <a:p>
            <a:endParaRPr lang="en-US" sz="1200" b="1"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	A security policy serves as a collection of security templates, each of which contains a predefined list of permissions, or Access Control Entries, that can be configured to apply to a document, custom object, or folder.</a:t>
            </a:r>
          </a:p>
          <a:p>
            <a:pPr fontAlgn="base"/>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	Security policies allow system administrators to apply access control to large numbers of documents without directly editing the ACL on each document.</a:t>
            </a:r>
          </a:p>
          <a:p>
            <a:pPr fontAlgn="base"/>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	Security policies, in conjunction with versioning states, allow a system administrator to configure the system to automatically modify ACLs on documents when their versioning state changes. For example, the administrator can configure the system to automatically grant access to a document to a wide audience when it is released.</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	Security policies can be configured not to preserve direct security. Therefore, if a policy is configured to ignore direct security, a user can be granted access to an object even if that user is otherwise denied access by direct security. </a:t>
            </a:r>
          </a:p>
          <a:p>
            <a:r>
              <a:rPr lang="en-US" sz="1200" dirty="0">
                <a:solidFill>
                  <a:schemeClr val="tx2"/>
                </a:solidFill>
                <a:latin typeface="Calibri" panose="020F0502020204030204" pitchFamily="34" charset="0"/>
                <a:cs typeface="Calibri" panose="020F0502020204030204" pitchFamily="34" charset="0"/>
              </a:rPr>
              <a:t>	If a user is allowed access to a document as an individual user but belongs to a group that is denied access, then that user does </a:t>
            </a:r>
            <a:r>
              <a:rPr lang="en-US" sz="1200" b="1" dirty="0">
                <a:solidFill>
                  <a:schemeClr val="tx2"/>
                </a:solidFill>
                <a:latin typeface="Calibri" panose="020F0502020204030204" pitchFamily="34" charset="0"/>
                <a:cs typeface="Calibri" panose="020F0502020204030204" pitchFamily="34" charset="0"/>
              </a:rPr>
              <a:t>not </a:t>
            </a:r>
            <a:r>
              <a:rPr lang="en-US" sz="1200" dirty="0">
                <a:solidFill>
                  <a:schemeClr val="tx2"/>
                </a:solidFill>
                <a:latin typeface="Calibri" panose="020F0502020204030204" pitchFamily="34" charset="0"/>
                <a:cs typeface="Calibri" panose="020F0502020204030204" pitchFamily="34" charset="0"/>
              </a:rPr>
              <a:t>have access to the object. </a:t>
            </a:r>
          </a:p>
          <a:p>
            <a:pPr marL="628634" lvl="1" indent="-171446">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When objects are added, the default instance security on the class becomes Direct security on the new object. </a:t>
            </a:r>
          </a:p>
          <a:p>
            <a:pPr marL="628634" lvl="1" indent="-171446">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Both Direct and Default security can be modified on the object. After either type of security is modified, the source is listed as Direct.</a:t>
            </a:r>
          </a:p>
          <a:p>
            <a:r>
              <a:rPr lang="en-US" sz="1200" dirty="0">
                <a:solidFill>
                  <a:schemeClr val="tx2"/>
                </a:solidFill>
                <a:latin typeface="Calibri" panose="020F0502020204030204" pitchFamily="34" charset="0"/>
                <a:cs typeface="Calibri" panose="020F0502020204030204" pitchFamily="34" charset="0"/>
              </a:rPr>
              <a:t>	Security markings provide an extra, optional layer of security that is primarily designed for the records management marketplace, but the feature can also be used by non-records management applications. </a:t>
            </a:r>
          </a:p>
          <a:p>
            <a:endParaRPr lang="en-US" sz="1200" b="1" dirty="0">
              <a:solidFill>
                <a:schemeClr val="tx2"/>
              </a:solidFill>
              <a:latin typeface="Calibri" panose="020F0502020204030204" pitchFamily="34" charset="0"/>
              <a:cs typeface="Calibri" panose="020F0502020204030204" pitchFamily="34" charset="0"/>
            </a:endParaRPr>
          </a:p>
          <a:p>
            <a:r>
              <a:rPr lang="en-US" sz="1200" b="1" dirty="0">
                <a:solidFill>
                  <a:schemeClr val="tx2"/>
                </a:solidFill>
                <a:latin typeface="Calibri" panose="020F0502020204030204" pitchFamily="34" charset="0"/>
                <a:cs typeface="Calibri" panose="020F0502020204030204" pitchFamily="34" charset="0"/>
              </a:rPr>
              <a:t>Implicit denial</a:t>
            </a:r>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On systems that use Allows only, access is granted and where not granted is implicitly denied.</a:t>
            </a:r>
          </a:p>
          <a:p>
            <a:r>
              <a:rPr lang="en-US" sz="1200" dirty="0">
                <a:solidFill>
                  <a:schemeClr val="tx2"/>
                </a:solidFill>
                <a:latin typeface="Calibri" panose="020F0502020204030204" pitchFamily="34" charset="0"/>
                <a:cs typeface="Calibri" panose="020F0502020204030204" pitchFamily="34" charset="0"/>
              </a:rPr>
              <a:t>Using Allows exclusively simplifies the security system. Unless explicit denials are required for some reason, it is best to avoid them.</a:t>
            </a:r>
            <a:endPar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8587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112</a:t>
            </a:fld>
            <a:endParaRPr lang="en-US" dirty="0"/>
          </a:p>
        </p:txBody>
      </p:sp>
      <p:sp>
        <p:nvSpPr>
          <p:cNvPr id="2" name="Rectangle 1"/>
          <p:cNvSpPr/>
          <p:nvPr/>
        </p:nvSpPr>
        <p:spPr>
          <a:xfrm>
            <a:off x="173537" y="262855"/>
            <a:ext cx="8396461" cy="4278094"/>
          </a:xfrm>
          <a:prstGeom prst="rect">
            <a:avLst/>
          </a:prstGeom>
        </p:spPr>
        <p:txBody>
          <a:bodyPr wrap="square">
            <a:spAutoFit/>
          </a:bodyPr>
          <a:lstStyle/>
          <a:p>
            <a:pPr fontAlgn="base"/>
            <a:r>
              <a:rPr lang="en-US" sz="1600" b="1" dirty="0">
                <a:solidFill>
                  <a:srgbClr val="0070C0"/>
                </a:solidFill>
                <a:latin typeface="Calibri" panose="020F0502020204030204" pitchFamily="34" charset="0"/>
                <a:cs typeface="Calibri" panose="020F0502020204030204" pitchFamily="34" charset="0"/>
              </a:rPr>
              <a:t>Marking Sets</a:t>
            </a:r>
          </a:p>
          <a:p>
            <a:pPr fontAlgn="base"/>
            <a:endParaRPr lang="en-US" sz="1600" b="1"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Markings allow access to objects to be controlled based on specific property values.</a:t>
            </a:r>
          </a:p>
          <a:p>
            <a:pPr fontAlgn="base"/>
            <a:endParaRPr lang="en-US" sz="1200" dirty="0">
              <a:solidFill>
                <a:schemeClr val="tx2"/>
              </a:solidFill>
              <a:latin typeface="Calibri" panose="020F0502020204030204" pitchFamily="34" charset="0"/>
              <a:cs typeface="Calibri" panose="020F0502020204030204" pitchFamily="34" charset="0"/>
            </a:endParaRPr>
          </a:p>
          <a:p>
            <a:pPr algn="just" fontAlgn="base"/>
            <a:r>
              <a:rPr lang="en-US" sz="1200" dirty="0">
                <a:solidFill>
                  <a:schemeClr val="tx2"/>
                </a:solidFill>
                <a:latin typeface="Calibri" panose="020F0502020204030204" pitchFamily="34" charset="0"/>
                <a:cs typeface="Calibri" panose="020F0502020204030204" pitchFamily="34" charset="0"/>
              </a:rPr>
              <a:t>When a marking is applied to an object, the resulting access permissions for the object are a combination of the settings of its original access permissions and the settings of the marking's Constraint Mask for each marking that is applied to it. The result of this combination is the effective security mask.</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In general terms the way the markings works is:</a:t>
            </a:r>
          </a:p>
          <a:p>
            <a:pPr fontAlgn="base"/>
            <a:endParaRPr lang="en-US" sz="1200" dirty="0">
              <a:solidFill>
                <a:schemeClr val="tx2"/>
              </a:solidFill>
              <a:latin typeface="Calibri" panose="020F0502020204030204" pitchFamily="34" charset="0"/>
              <a:cs typeface="Calibri" panose="020F0502020204030204" pitchFamily="34" charset="0"/>
            </a:endParaRPr>
          </a:p>
          <a:p>
            <a:pPr marL="171446" indent="-171446" fontAlgn="base">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A marking set is defined, containing several possible values called markings.</a:t>
            </a:r>
          </a:p>
          <a:p>
            <a:pPr marL="171446" indent="-171446" fontAlgn="base">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Each marking value contains a set of access permissions which define who can assign that specific value to an object property, who can modify or remove that specific value, and, once it is assigned, who will have access to the object it is assigned to.</a:t>
            </a:r>
          </a:p>
          <a:p>
            <a:pPr marL="171446" indent="-171446" fontAlgn="base">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The marking set is assigned to a property definition on a class such that the value of that property on instances of the class must be one of the markings defined by the marking set.</a:t>
            </a:r>
          </a:p>
          <a:p>
            <a:pPr marL="171446" indent="-171446" fontAlgn="base">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Values can only be assigned by users authorized by the associated marking and access to the object is restricted based on the marking once it is applied.</a:t>
            </a:r>
          </a:p>
          <a:p>
            <a:pPr marL="171446" indent="-171446" fontAlgn="base">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algn="just" fontAlgn="base"/>
            <a:r>
              <a:rPr lang="en-US" sz="1200" dirty="0">
                <a:solidFill>
                  <a:schemeClr val="tx2"/>
                </a:solidFill>
                <a:latin typeface="Calibri" panose="020F0502020204030204" pitchFamily="34" charset="0"/>
                <a:cs typeface="Calibri" panose="020F0502020204030204" pitchFamily="34" charset="0"/>
              </a:rPr>
              <a:t>Markings do not replace conventional access permissions on an object, but rather are co-equal with them in determining access rights. In other words, if an object has one or more markings applied to it in addition to one or more permissions in its permissions collection (ACL), then access to that object is only granted if it is granted by the permissions and by the markings. </a:t>
            </a:r>
          </a:p>
          <a:p>
            <a:pPr fontAlgn="base"/>
            <a:endParaRPr lang="en-US" sz="12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5872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113</a:t>
            </a:fld>
            <a:endParaRPr lang="en-US" dirty="0"/>
          </a:p>
        </p:txBody>
      </p:sp>
      <p:sp>
        <p:nvSpPr>
          <p:cNvPr id="2" name="Rectangle 1"/>
          <p:cNvSpPr/>
          <p:nvPr/>
        </p:nvSpPr>
        <p:spPr>
          <a:xfrm>
            <a:off x="173537" y="262854"/>
            <a:ext cx="8396461" cy="4893647"/>
          </a:xfrm>
          <a:prstGeom prst="rect">
            <a:avLst/>
          </a:prstGeom>
        </p:spPr>
        <p:txBody>
          <a:bodyPr wrap="square">
            <a:spAutoFit/>
          </a:bodyPr>
          <a:lstStyle/>
          <a:p>
            <a:pPr fontAlgn="base"/>
            <a:r>
              <a:rPr lang="en-US" sz="1200" dirty="0">
                <a:solidFill>
                  <a:schemeClr val="tx2"/>
                </a:solidFill>
                <a:latin typeface="Calibri" panose="020F0502020204030204" pitchFamily="34" charset="0"/>
                <a:cs typeface="Calibri" panose="020F0502020204030204" pitchFamily="34" charset="0"/>
              </a:rPr>
              <a:t>Another way to think about how this works is:</a:t>
            </a:r>
          </a:p>
          <a:p>
            <a:pPr fontAlgn="base"/>
            <a:endParaRPr lang="en-US" sz="1200" dirty="0">
              <a:solidFill>
                <a:schemeClr val="tx2"/>
              </a:solidFill>
              <a:latin typeface="Calibri" panose="020F0502020204030204" pitchFamily="34" charset="0"/>
              <a:cs typeface="Calibri" panose="020F0502020204030204" pitchFamily="34" charset="0"/>
            </a:endParaRPr>
          </a:p>
          <a:p>
            <a:pPr marL="171446" indent="-171446" fontAlgn="base">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A user or process tries to access an object.</a:t>
            </a:r>
          </a:p>
          <a:p>
            <a:pPr marL="171446" indent="-171446" fontAlgn="base">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First, Content Engineer resolves the object's ACL to determine who can access the object and what those users can do.</a:t>
            </a:r>
          </a:p>
          <a:p>
            <a:pPr marL="171446" indent="-171446" fontAlgn="base">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Then it computes the markings applied to the object to see which users to stop (defined by the marking's Security list) and what they should be stopped from doing (defined by the marking's constraint mask).</a:t>
            </a:r>
          </a:p>
          <a:p>
            <a:pPr fontAlgn="base"/>
            <a:r>
              <a:rPr lang="en-US" sz="1200" dirty="0">
                <a:solidFill>
                  <a:schemeClr val="tx2"/>
                </a:solidFill>
                <a:latin typeface="Calibri" panose="020F0502020204030204" pitchFamily="34" charset="0"/>
                <a:cs typeface="Calibri" panose="020F0502020204030204" pitchFamily="34" charset="0"/>
              </a:rPr>
              <a:t>You can have multiple properties assigned to a single class with marking sets associated, and they will all be used to determine the final access to the object. The collection of all markings being actually applied to a particular object is displayed by Enterprise Manager as the object's "active markings".</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"Active markings" is the term Enterprise Manager uses in its security editor on its Active Markings/Owner button. You will see this button text on object instances whether or not there are actually active markings applied to the object. This button will just say "Owner" for those objects that cannot have markings applied, which include all class definitions.</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Modifications to markings or marking sets are subject to the Marking Set Cache Entry TTL setting which affects how often the marking set cache is updated on the server and the current Enterprise Manager machine.</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However, the marking set cache is updated whenever any change or addition is made to markings or marking sets. Therefore, the cache is most likely up-to-date by the time the Marking Sets TTL forces a refresh of the cache.</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Markings and marking sets are persisted in the FileNet P8 domain resource, the GCD. This gives them IBM® FileNet® P8 domain-wide scope, that is, they are available and have the same meaning across all object stores in a IBM FileNet P8domain served by a common GCD. The marking-enabled property templates and the actual properties based on these templates are, however, specific to the object store in which the property template was created.</a:t>
            </a:r>
          </a:p>
          <a:p>
            <a:pPr fontAlgn="base"/>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7496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19"/>
            <a:ext cx="8385048" cy="4318701"/>
          </a:xfrm>
        </p:spPr>
        <p:txBody>
          <a:bodyPr>
            <a:noAutofit/>
          </a:bodyPr>
          <a:lstStyle/>
          <a:p>
            <a:pPr>
              <a:lnSpc>
                <a:spcPct val="100000"/>
              </a:lnSpc>
              <a:spcBef>
                <a:spcPts val="0"/>
              </a:spcBef>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FileNet P8 Platform integration options [..continued]</a:t>
            </a:r>
            <a:b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1200" dirty="0">
                <a:solidFill>
                  <a:prstClr val="black"/>
                </a:solidFill>
                <a:latin typeface="Calibri" panose="020F0502020204030204"/>
                <a:ea typeface="+mn-ea"/>
                <a:cs typeface="+mn-cs"/>
              </a:rPr>
              <a:t/>
            </a:r>
            <a:br>
              <a:rPr lang="en-US" sz="120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IBM Data cap</a:t>
            </a:r>
            <a:br>
              <a:rPr lang="en-US" sz="120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	</a:t>
            </a:r>
            <a:r>
              <a:rPr lang="en-US" sz="1200" b="0" dirty="0">
                <a:solidFill>
                  <a:prstClr val="black"/>
                </a:solidFill>
                <a:latin typeface="Calibri" panose="020F0502020204030204"/>
                <a:ea typeface="+mn-ea"/>
                <a:cs typeface="+mn-cs"/>
              </a:rPr>
              <a:t>A data capture product that scans, classifies, recognizes, validates, verifies, and exports data and document images quickly, accurately and cost effectively. Data cap can be used to automate the capture of data into the FileNet Content Manager object stores.</a:t>
            </a:r>
            <a:br>
              <a:rPr lang="en-US" sz="1200" b="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IBM Enterprise Records</a:t>
            </a:r>
            <a:br>
              <a:rPr lang="en-US" sz="120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	</a:t>
            </a:r>
            <a:r>
              <a:rPr lang="en-US" sz="1200" b="0" dirty="0">
                <a:solidFill>
                  <a:prstClr val="black"/>
                </a:solidFill>
                <a:latin typeface="Calibri" panose="020F0502020204030204"/>
                <a:ea typeface="+mn-ea"/>
                <a:cs typeface="+mn-cs"/>
              </a:rPr>
              <a:t>IBM Enterprise Records is a records management solution that provides content, process, federation, and connectivity to automate and simplify all records-based activities by supporting records in both electronic and physical form from their creation to their disposition.</a:t>
            </a:r>
            <a:br>
              <a:rPr lang="en-US" sz="1200" b="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
            </a:r>
            <a:br>
              <a:rPr lang="en-US" sz="120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IBM Case Manager</a:t>
            </a:r>
            <a:br>
              <a:rPr lang="en-US" sz="120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	</a:t>
            </a:r>
            <a:r>
              <a:rPr lang="en-US" sz="1200" b="0" dirty="0">
                <a:solidFill>
                  <a:prstClr val="black"/>
                </a:solidFill>
                <a:latin typeface="Calibri" panose="020F0502020204030204"/>
                <a:ea typeface="+mn-ea"/>
                <a:cs typeface="+mn-cs"/>
              </a:rPr>
              <a:t>IBM Case Manager simplifies the job of designing and building a case management system and provides a graphical user interface for caseworker to easily manage cases.</a:t>
            </a:r>
            <a:br>
              <a:rPr lang="en-US" sz="1200" b="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IBM Content Collector</a:t>
            </a:r>
            <a:br>
              <a:rPr lang="en-US" sz="120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	</a:t>
            </a:r>
            <a:r>
              <a:rPr lang="en-US" sz="1200" b="0" dirty="0">
                <a:solidFill>
                  <a:prstClr val="black"/>
                </a:solidFill>
                <a:latin typeface="Calibri" panose="020F0502020204030204"/>
                <a:ea typeface="+mn-ea"/>
                <a:cs typeface="+mn-cs"/>
              </a:rPr>
              <a:t>IBM Content Collector archives email and other digital content in a central repository. </a:t>
            </a:r>
            <a:br>
              <a:rPr lang="en-US" sz="1200" b="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
            </a:r>
            <a:br>
              <a:rPr lang="en-US" sz="120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 </a:t>
            </a: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endParaRPr lang="en-US" sz="1200" dirty="0"/>
          </a:p>
        </p:txBody>
      </p:sp>
      <p:sp>
        <p:nvSpPr>
          <p:cNvPr id="3" name="Slide Number Placeholder 2"/>
          <p:cNvSpPr>
            <a:spLocks noGrp="1"/>
          </p:cNvSpPr>
          <p:nvPr>
            <p:ph type="sldNum" sz="quarter" idx="12"/>
          </p:nvPr>
        </p:nvSpPr>
        <p:spPr/>
        <p:txBody>
          <a:bodyPr/>
          <a:lstStyle/>
          <a:p>
            <a:fld id="{2EFEF571-C9B4-4D92-A7F7-315B894862A8}" type="slidenum">
              <a:rPr lang="en-US" smtClean="0"/>
              <a:pPr/>
              <a:t>12</a:t>
            </a:fld>
            <a:endParaRPr lang="en-US" dirty="0"/>
          </a:p>
        </p:txBody>
      </p:sp>
    </p:spTree>
    <p:extLst>
      <p:ext uri="{BB962C8B-B14F-4D97-AF65-F5344CB8AC3E}">
        <p14:creationId xmlns:p14="http://schemas.microsoft.com/office/powerpoint/2010/main" val="3094607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13</a:t>
            </a:fld>
            <a:endParaRPr lang="en-US" dirty="0"/>
          </a:p>
        </p:txBody>
      </p:sp>
      <p:sp>
        <p:nvSpPr>
          <p:cNvPr id="4" name="Rectangle 3"/>
          <p:cNvSpPr/>
          <p:nvPr/>
        </p:nvSpPr>
        <p:spPr>
          <a:xfrm>
            <a:off x="325821" y="145594"/>
            <a:ext cx="8460828" cy="4801314"/>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Support Components [ App Server , Database Server and Directory Server]</a:t>
            </a:r>
          </a:p>
          <a:p>
            <a:endParaRPr lang="en-US" sz="1200" dirty="0">
              <a:solidFill>
                <a:schemeClr val="tx2"/>
              </a:solidFill>
              <a:latin typeface="Calibri" panose="020F0502020204030204" pitchFamily="34" charset="0"/>
              <a:cs typeface="Calibri" panose="020F0502020204030204" pitchFamily="34" charset="0"/>
            </a:endParaRPr>
          </a:p>
          <a:p>
            <a:pPr lvl="0"/>
            <a:r>
              <a:rPr lang="en-US" sz="1200" dirty="0" smtClean="0">
                <a:solidFill>
                  <a:srgbClr val="000000"/>
                </a:solidFill>
                <a:latin typeface="Calibri" panose="020F0502020204030204" pitchFamily="34" charset="0"/>
                <a:cs typeface="Calibri" panose="020F0502020204030204" pitchFamily="34" charset="0"/>
              </a:rPr>
              <a:t>• </a:t>
            </a:r>
            <a:r>
              <a:rPr lang="en-US" sz="1200" b="1" dirty="0" smtClean="0">
                <a:solidFill>
                  <a:srgbClr val="000000"/>
                </a:solidFill>
                <a:latin typeface="Calibri" panose="020F0502020204030204" pitchFamily="34" charset="0"/>
                <a:cs typeface="Calibri" panose="020F0502020204030204" pitchFamily="34" charset="0"/>
              </a:rPr>
              <a:t>App </a:t>
            </a:r>
            <a:r>
              <a:rPr lang="en-US" sz="1200" b="1" dirty="0">
                <a:solidFill>
                  <a:srgbClr val="000000"/>
                </a:solidFill>
                <a:latin typeface="Calibri" panose="020F0502020204030204" pitchFamily="34" charset="0"/>
                <a:cs typeface="Calibri" panose="020F0502020204030204" pitchFamily="34" charset="0"/>
              </a:rPr>
              <a:t>Server</a:t>
            </a:r>
          </a:p>
          <a:p>
            <a:pPr marL="55563" lvl="1" algn="just"/>
            <a:r>
              <a:rPr lang="en-US" sz="1200" dirty="0">
                <a:solidFill>
                  <a:srgbClr val="000000"/>
                </a:solidFill>
                <a:latin typeface="Calibri" panose="020F0502020204030204" pitchFamily="34" charset="0"/>
                <a:cs typeface="Calibri" panose="020F0502020204030204" pitchFamily="34" charset="0"/>
              </a:rPr>
              <a:t>	We need any one of the below listed application server to host the FileNet Content Engine web application. Based on the transaction / user volume we can scale the application server which intern scale up the FileNet Content Engine instances.</a:t>
            </a:r>
          </a:p>
          <a:p>
            <a:pPr marL="55563" lvl="1" algn="just"/>
            <a:endParaRPr lang="en-US" sz="1200" dirty="0">
              <a:solidFill>
                <a:srgbClr val="000000"/>
              </a:solidFill>
              <a:latin typeface="Calibri" panose="020F0502020204030204" pitchFamily="34" charset="0"/>
              <a:cs typeface="Calibri" panose="020F0502020204030204" pitchFamily="34" charset="0"/>
            </a:endParaRPr>
          </a:p>
          <a:p>
            <a:pPr marL="55563" lvl="1" algn="just"/>
            <a:r>
              <a:rPr lang="en-US" sz="1200" dirty="0">
                <a:solidFill>
                  <a:srgbClr val="000000"/>
                </a:solidFill>
                <a:latin typeface="Calibri" panose="020F0502020204030204" pitchFamily="34" charset="0"/>
                <a:cs typeface="Calibri" panose="020F0502020204030204" pitchFamily="34" charset="0"/>
              </a:rPr>
              <a:t>List of application servers FileNet Content Engine supports are:</a:t>
            </a:r>
          </a:p>
          <a:p>
            <a:pPr marL="55563" lvl="1" algn="just"/>
            <a:r>
              <a:rPr lang="en-US" sz="1200" dirty="0">
                <a:solidFill>
                  <a:srgbClr val="000000"/>
                </a:solidFill>
                <a:latin typeface="Calibri" panose="020F0502020204030204" pitchFamily="34" charset="0"/>
                <a:cs typeface="Calibri" panose="020F0502020204030204" pitchFamily="34" charset="0"/>
              </a:rPr>
              <a:t>	1. IBM WebSphere Application Server 2. Oracle WebLogic Server 3. JBOSS [ till CPE 5.2.1]</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a:t>
            </a:r>
            <a:r>
              <a:rPr lang="en-US" sz="1200" b="1" dirty="0" smtClean="0">
                <a:solidFill>
                  <a:schemeClr val="tx2"/>
                </a:solidFill>
                <a:latin typeface="Calibri" panose="020F0502020204030204" pitchFamily="34" charset="0"/>
                <a:cs typeface="Calibri" panose="020F0502020204030204" pitchFamily="34" charset="0"/>
              </a:rPr>
              <a:t>Database </a:t>
            </a:r>
            <a:r>
              <a:rPr lang="en-US" sz="1200" b="1" dirty="0">
                <a:solidFill>
                  <a:schemeClr val="tx2"/>
                </a:solidFill>
                <a:latin typeface="Calibri" panose="020F0502020204030204" pitchFamily="34" charset="0"/>
                <a:cs typeface="Calibri" panose="020F0502020204030204" pitchFamily="34" charset="0"/>
              </a:rPr>
              <a:t>Server</a:t>
            </a:r>
          </a:p>
          <a:p>
            <a:pPr marL="55563" lvl="1" algn="just"/>
            <a:r>
              <a:rPr lang="en-US" sz="1200" dirty="0">
                <a:solidFill>
                  <a:srgbClr val="000000"/>
                </a:solidFill>
                <a:latin typeface="Calibri" panose="020F0502020204030204" pitchFamily="34" charset="0"/>
                <a:cs typeface="Calibri" panose="020F0502020204030204" pitchFamily="34" charset="0"/>
              </a:rPr>
              <a:t>	We need any one of the below listed database server to host the FileNet databases [ GCD database , Object store database, ICN database, etc.]</a:t>
            </a:r>
          </a:p>
          <a:p>
            <a:pPr marL="55563" lvl="1" algn="just"/>
            <a:endParaRPr lang="en-US" sz="1200" dirty="0">
              <a:solidFill>
                <a:srgbClr val="000000"/>
              </a:solidFill>
              <a:latin typeface="Calibri" panose="020F0502020204030204" pitchFamily="34" charset="0"/>
              <a:cs typeface="Calibri" panose="020F0502020204030204" pitchFamily="34" charset="0"/>
            </a:endParaRPr>
          </a:p>
          <a:p>
            <a:pPr marL="55563" lvl="1" algn="just"/>
            <a:r>
              <a:rPr lang="en-US" sz="1200" dirty="0">
                <a:solidFill>
                  <a:srgbClr val="000000"/>
                </a:solidFill>
                <a:latin typeface="Calibri" panose="020F0502020204030204" pitchFamily="34" charset="0"/>
                <a:cs typeface="Calibri" panose="020F0502020204030204" pitchFamily="34" charset="0"/>
              </a:rPr>
              <a:t>List of database servers FileNet Content Engine supports are:</a:t>
            </a:r>
          </a:p>
          <a:p>
            <a:pPr marL="55563" lvl="1" algn="just"/>
            <a:r>
              <a:rPr lang="en-US" sz="1200" dirty="0">
                <a:solidFill>
                  <a:srgbClr val="000000"/>
                </a:solidFill>
                <a:latin typeface="Calibri" panose="020F0502020204030204" pitchFamily="34" charset="0"/>
                <a:cs typeface="Calibri" panose="020F0502020204030204" pitchFamily="34" charset="0"/>
              </a:rPr>
              <a:t>	1. Oracle database 2. MS SQL Server 3. IBM DB2 </a:t>
            </a:r>
          </a:p>
          <a:p>
            <a:pPr marL="55563" lvl="1" algn="just"/>
            <a:endParaRPr lang="en-US" sz="1200" dirty="0">
              <a:solidFill>
                <a:srgbClr val="000000"/>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a:t>
            </a:r>
            <a:r>
              <a:rPr lang="en-US" sz="1200" b="1" dirty="0" smtClean="0">
                <a:solidFill>
                  <a:schemeClr val="tx2"/>
                </a:solidFill>
                <a:latin typeface="Calibri" panose="020F0502020204030204" pitchFamily="34" charset="0"/>
                <a:cs typeface="Calibri" panose="020F0502020204030204" pitchFamily="34" charset="0"/>
              </a:rPr>
              <a:t>Directory </a:t>
            </a:r>
            <a:r>
              <a:rPr lang="en-US" sz="1200" b="1" dirty="0">
                <a:solidFill>
                  <a:schemeClr val="tx2"/>
                </a:solidFill>
                <a:latin typeface="Calibri" panose="020F0502020204030204" pitchFamily="34" charset="0"/>
                <a:cs typeface="Calibri" panose="020F0502020204030204" pitchFamily="34" charset="0"/>
              </a:rPr>
              <a:t>Server</a:t>
            </a:r>
          </a:p>
          <a:p>
            <a:pPr marL="55563" lvl="1" algn="just"/>
            <a:r>
              <a:rPr lang="en-US" sz="1200" dirty="0">
                <a:solidFill>
                  <a:srgbClr val="000000"/>
                </a:solidFill>
                <a:latin typeface="Calibri" panose="020F0502020204030204" pitchFamily="34" charset="0"/>
                <a:cs typeface="Calibri" panose="020F0502020204030204" pitchFamily="34" charset="0"/>
              </a:rPr>
              <a:t>	We need any one of the below listed directory server to host the FileNet users / groups</a:t>
            </a:r>
          </a:p>
          <a:p>
            <a:pPr marL="55563" lvl="1" algn="just"/>
            <a:endParaRPr lang="en-US" sz="1200" dirty="0">
              <a:solidFill>
                <a:srgbClr val="000000"/>
              </a:solidFill>
              <a:latin typeface="Calibri" panose="020F0502020204030204" pitchFamily="34" charset="0"/>
              <a:cs typeface="Calibri" panose="020F0502020204030204" pitchFamily="34" charset="0"/>
            </a:endParaRPr>
          </a:p>
          <a:p>
            <a:pPr marL="55563" lvl="1" algn="just"/>
            <a:r>
              <a:rPr lang="en-US" sz="1200" dirty="0">
                <a:solidFill>
                  <a:srgbClr val="000000"/>
                </a:solidFill>
                <a:latin typeface="Calibri" panose="020F0502020204030204" pitchFamily="34" charset="0"/>
                <a:cs typeface="Calibri" panose="020F0502020204030204" pitchFamily="34" charset="0"/>
              </a:rPr>
              <a:t>List of directory servers FileNet Content Engine supports are:</a:t>
            </a:r>
          </a:p>
          <a:p>
            <a:pPr marL="55563" lvl="1" algn="just"/>
            <a:r>
              <a:rPr lang="en-US" sz="1200" dirty="0">
                <a:solidFill>
                  <a:srgbClr val="000000"/>
                </a:solidFill>
                <a:latin typeface="Calibri" panose="020F0502020204030204" pitchFamily="34" charset="0"/>
                <a:cs typeface="Calibri" panose="020F0502020204030204" pitchFamily="34" charset="0"/>
              </a:rPr>
              <a:t>	1. CA Directory 2. IBM Security Directory Server 3. Microsoft Active Directory Server 4. Novell </a:t>
            </a:r>
            <a:r>
              <a:rPr lang="en-US" sz="1200" dirty="0" err="1">
                <a:solidFill>
                  <a:srgbClr val="000000"/>
                </a:solidFill>
                <a:latin typeface="Calibri" panose="020F0502020204030204" pitchFamily="34" charset="0"/>
                <a:cs typeface="Calibri" panose="020F0502020204030204" pitchFamily="34" charset="0"/>
              </a:rPr>
              <a:t>eDirectory</a:t>
            </a:r>
            <a:r>
              <a:rPr lang="en-US" sz="1200" dirty="0">
                <a:solidFill>
                  <a:srgbClr val="000000"/>
                </a:solidFill>
                <a:latin typeface="Calibri" panose="020F0502020204030204" pitchFamily="34" charset="0"/>
                <a:cs typeface="Calibri" panose="020F0502020204030204" pitchFamily="34" charset="0"/>
              </a:rPr>
              <a:t> 5. Oracle Directory Server 6. Oracle Internet Directory 7. Tivoli Directory Server 8. WebSphere Application Server [ using VMM]</a:t>
            </a:r>
          </a:p>
          <a:p>
            <a:pPr marL="55563" lvl="1" algn="just"/>
            <a:endParaRPr lang="en-US" sz="1200" dirty="0">
              <a:solidFill>
                <a:srgbClr val="000000"/>
              </a:solidFill>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98185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14</a:t>
            </a:fld>
            <a:endParaRPr lang="en-US" dirty="0"/>
          </a:p>
        </p:txBody>
      </p:sp>
      <p:sp>
        <p:nvSpPr>
          <p:cNvPr id="5" name="Rectangle 4"/>
          <p:cNvSpPr/>
          <p:nvPr/>
        </p:nvSpPr>
        <p:spPr>
          <a:xfrm>
            <a:off x="381964" y="145594"/>
            <a:ext cx="8287473" cy="5170646"/>
          </a:xfrm>
          <a:prstGeom prst="rect">
            <a:avLst/>
          </a:prstGeom>
        </p:spPr>
        <p:txBody>
          <a:bodyPr wrap="square">
            <a:spAutoFit/>
          </a:bodyPr>
          <a:lstStyle/>
          <a:p>
            <a:pPr fontAlgn="base"/>
            <a:r>
              <a:rPr lang="en-US" b="1" dirty="0">
                <a:latin typeface="Calibri" panose="020F0502020204030204" pitchFamily="34" charset="0"/>
                <a:cs typeface="Calibri" panose="020F0502020204030204" pitchFamily="34" charset="0"/>
              </a:rPr>
              <a:t>FileNet P8 Domain</a:t>
            </a:r>
          </a:p>
          <a:p>
            <a:pPr fontAlgn="base"/>
            <a:endParaRPr lang="en-US" sz="1200" dirty="0">
              <a:latin typeface="Calibri" panose="020F0502020204030204" pitchFamily="34" charset="0"/>
              <a:cs typeface="Calibri" panose="020F0502020204030204" pitchFamily="34" charset="0"/>
            </a:endParaRPr>
          </a:p>
          <a:p>
            <a:pPr fontAlgn="base"/>
            <a:r>
              <a:rPr lang="en-US" sz="1200" dirty="0">
                <a:solidFill>
                  <a:srgbClr val="000000"/>
                </a:solidFill>
                <a:latin typeface="Calibri" panose="020F0502020204030204" pitchFamily="34" charset="0"/>
                <a:cs typeface="Calibri" panose="020F0502020204030204" pitchFamily="34" charset="0"/>
              </a:rPr>
              <a:t>	The FileNet P8 domain represents a logical grouping of physical resources and the Content Platform Engine servers that provide access to those resources. Each resource and server belong to only one domain. A server can access any resource in the domain, but cannot access any resource that lies outside of the domain.</a:t>
            </a:r>
          </a:p>
          <a:p>
            <a:pPr fontAlgn="base"/>
            <a:endParaRPr lang="en-US" sz="1200" dirty="0">
              <a:solidFill>
                <a:srgbClr val="000000"/>
              </a:solidFill>
              <a:latin typeface="Calibri" panose="020F0502020204030204" pitchFamily="34" charset="0"/>
              <a:cs typeface="Calibri" panose="020F0502020204030204" pitchFamily="34" charset="0"/>
            </a:endParaRPr>
          </a:p>
          <a:p>
            <a:pPr fontAlgn="base"/>
            <a:r>
              <a:rPr lang="en-US" sz="1200" dirty="0">
                <a:solidFill>
                  <a:srgbClr val="000000"/>
                </a:solidFill>
                <a:latin typeface="Calibri" panose="020F0502020204030204" pitchFamily="34" charset="0"/>
                <a:cs typeface="Calibri" panose="020F0502020204030204" pitchFamily="34" charset="0"/>
              </a:rPr>
              <a:t>	The FileNet P8 domain is associated with one or more Java Platform, Enterprise Edition (Java EE) security policy domains. The Java EE domain is used to authenticate users and establish their group memberships. The identity and group membership of the user determine which FileNet P8 domain objects the user can access.</a:t>
            </a:r>
          </a:p>
          <a:p>
            <a:pPr fontAlgn="base"/>
            <a:endParaRPr lang="en-US" sz="1200" dirty="0">
              <a:solidFill>
                <a:srgbClr val="000000"/>
              </a:solidFill>
              <a:latin typeface="Calibri" panose="020F0502020204030204" pitchFamily="34" charset="0"/>
              <a:cs typeface="Calibri" panose="020F0502020204030204" pitchFamily="34" charset="0"/>
            </a:endParaRPr>
          </a:p>
          <a:p>
            <a:pPr fontAlgn="base"/>
            <a:r>
              <a:rPr lang="en-US" sz="1200" b="1" dirty="0">
                <a:solidFill>
                  <a:schemeClr val="tx2"/>
                </a:solidFill>
                <a:latin typeface="Calibri" panose="020F0502020204030204" pitchFamily="34" charset="0"/>
                <a:cs typeface="Calibri" panose="020F0502020204030204" pitchFamily="34" charset="0"/>
              </a:rPr>
              <a:t>Global configuration Database</a:t>
            </a:r>
          </a:p>
          <a:p>
            <a:pPr fontAlgn="base"/>
            <a:endParaRPr lang="en-US" sz="1200" dirty="0">
              <a:solidFill>
                <a:srgbClr val="000000"/>
              </a:solidFill>
              <a:latin typeface="Calibri" panose="020F0502020204030204" pitchFamily="34" charset="0"/>
              <a:cs typeface="Calibri" panose="020F0502020204030204" pitchFamily="34" charset="0"/>
            </a:endParaRPr>
          </a:p>
          <a:p>
            <a:pPr fontAlgn="base"/>
            <a:r>
              <a:rPr lang="en-US" sz="1200" dirty="0">
                <a:solidFill>
                  <a:srgbClr val="000000"/>
                </a:solidFill>
                <a:latin typeface="Calibri" panose="020F0502020204030204" pitchFamily="34" charset="0"/>
                <a:cs typeface="Calibri" panose="020F0502020204030204" pitchFamily="34" charset="0"/>
              </a:rPr>
              <a:t>The global configuration database contains definitions of the common set of attributes that control functional characteristics of the collection of resources and services for the FileNet® P8 domain it represents.</a:t>
            </a:r>
          </a:p>
          <a:p>
            <a:pPr fontAlgn="base"/>
            <a:endParaRPr lang="en-US" sz="1200" dirty="0">
              <a:solidFill>
                <a:srgbClr val="000000"/>
              </a:solidFill>
              <a:latin typeface="Calibri" panose="020F0502020204030204" pitchFamily="34" charset="0"/>
              <a:cs typeface="Calibri" panose="020F0502020204030204" pitchFamily="34" charset="0"/>
            </a:endParaRPr>
          </a:p>
          <a:p>
            <a:pPr fontAlgn="base"/>
            <a:r>
              <a:rPr lang="en-US" sz="1200" dirty="0">
                <a:solidFill>
                  <a:srgbClr val="000000"/>
                </a:solidFill>
                <a:latin typeface="Calibri" panose="020F0502020204030204" pitchFamily="34" charset="0"/>
                <a:cs typeface="Calibri" panose="020F0502020204030204" pitchFamily="34" charset="0"/>
              </a:rPr>
              <a:t>The global configuration database provides hierarchical object storage and contains bootstrap data and global configuration information for the FileNet P8 domain. The global configuration database defines domain resources such as object store databases, full-text index areas, fixed content storage areas, content cache areas and marking sets. The global configuration database can contain sensitive information.</a:t>
            </a:r>
          </a:p>
          <a:p>
            <a:pPr fontAlgn="base"/>
            <a:endParaRPr lang="en-US" sz="1200" dirty="0">
              <a:solidFill>
                <a:srgbClr val="000000"/>
              </a:solidFill>
              <a:latin typeface="Calibri" panose="020F0502020204030204" pitchFamily="34" charset="0"/>
              <a:cs typeface="Calibri" panose="020F0502020204030204" pitchFamily="34" charset="0"/>
            </a:endParaRPr>
          </a:p>
          <a:p>
            <a:pPr fontAlgn="base"/>
            <a:r>
              <a:rPr lang="en-US" sz="1200" dirty="0">
                <a:solidFill>
                  <a:srgbClr val="000000"/>
                </a:solidFill>
                <a:latin typeface="Calibri" panose="020F0502020204030204" pitchFamily="34" charset="0"/>
                <a:cs typeface="Calibri" panose="020F0502020204030204" pitchFamily="34" charset="0"/>
              </a:rPr>
              <a:t>Only specified users or groups, typically administrators, have read and write access to the data contained within the global configuration database.</a:t>
            </a:r>
          </a:p>
          <a:p>
            <a:pPr fontAlgn="base"/>
            <a:endParaRPr lang="en-US" sz="1200" dirty="0">
              <a:solidFill>
                <a:srgbClr val="000000"/>
              </a:solidFill>
              <a:latin typeface="Calibri" panose="020F0502020204030204" pitchFamily="34" charset="0"/>
              <a:cs typeface="Calibri" panose="020F0502020204030204" pitchFamily="34" charset="0"/>
            </a:endParaRPr>
          </a:p>
          <a:p>
            <a:pPr fontAlgn="base"/>
            <a:endParaRPr lang="en-US" sz="1200" dirty="0">
              <a:solidFill>
                <a:srgbClr val="000000"/>
              </a:solidFill>
              <a:latin typeface="Calibri" panose="020F0502020204030204" pitchFamily="34" charset="0"/>
              <a:cs typeface="Calibri" panose="020F0502020204030204" pitchFamily="34" charset="0"/>
            </a:endParaRPr>
          </a:p>
          <a:p>
            <a:pPr fontAlgn="base"/>
            <a:endParaRPr lang="en-US" sz="1200" dirty="0">
              <a:latin typeface="Calibri" panose="020F0502020204030204" pitchFamily="34" charset="0"/>
              <a:cs typeface="Calibri" panose="020F0502020204030204" pitchFamily="34" charset="0"/>
            </a:endParaRPr>
          </a:p>
          <a:p>
            <a:pPr lvl="0" fontAlgn="base"/>
            <a:endParaRPr lang="en-US" sz="1200" dirty="0">
              <a:latin typeface="Calibri" panose="020F0502020204030204" pitchFamily="34" charset="0"/>
              <a:cs typeface="Calibri" panose="020F0502020204030204" pitchFamily="34" charset="0"/>
            </a:endParaRPr>
          </a:p>
          <a:p>
            <a:pPr fontAlgn="base"/>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43191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15</a:t>
            </a:fld>
            <a:endParaRPr lang="en-US" dirty="0"/>
          </a:p>
        </p:txBody>
      </p:sp>
      <p:sp>
        <p:nvSpPr>
          <p:cNvPr id="5" name="Rectangle 4"/>
          <p:cNvSpPr/>
          <p:nvPr/>
        </p:nvSpPr>
        <p:spPr>
          <a:xfrm>
            <a:off x="381964" y="145594"/>
            <a:ext cx="8287473" cy="4185761"/>
          </a:xfrm>
          <a:prstGeom prst="rect">
            <a:avLst/>
          </a:prstGeom>
        </p:spPr>
        <p:txBody>
          <a:bodyPr wrap="square">
            <a:spAutoFit/>
          </a:bodyPr>
          <a:lstStyle/>
          <a:p>
            <a:pPr fontAlgn="base"/>
            <a:r>
              <a:rPr lang="en-US" sz="1200" dirty="0">
                <a:solidFill>
                  <a:srgbClr val="000000"/>
                </a:solidFill>
                <a:latin typeface="Calibri" panose="020F0502020204030204" pitchFamily="34" charset="0"/>
                <a:cs typeface="Calibri" panose="020F0502020204030204" pitchFamily="34" charset="0"/>
              </a:rPr>
              <a:t>The information that is stored in the global configuration database is essential to Content Platform Engine. When a Content Platform Engine server is started, the global configuration data is read, and the data is cached in memory. If the global configuration database becomes unavailable, the Content Platform Engine system can continue processing in a limited mode as long as the information is available in memory</a:t>
            </a:r>
          </a:p>
          <a:p>
            <a:pPr fontAlgn="base"/>
            <a:endParaRPr lang="en-US" sz="1200" dirty="0">
              <a:solidFill>
                <a:srgbClr val="000000"/>
              </a:solidFill>
              <a:latin typeface="Calibri" panose="020F0502020204030204" pitchFamily="34" charset="0"/>
              <a:cs typeface="Calibri" panose="020F0502020204030204" pitchFamily="34" charset="0"/>
            </a:endParaRPr>
          </a:p>
          <a:p>
            <a:pPr fontAlgn="base"/>
            <a:r>
              <a:rPr lang="en-US" sz="1200" dirty="0">
                <a:solidFill>
                  <a:srgbClr val="000000"/>
                </a:solidFill>
                <a:latin typeface="Calibri" panose="020F0502020204030204" pitchFamily="34" charset="0"/>
                <a:cs typeface="Calibri" panose="020F0502020204030204" pitchFamily="34" charset="0"/>
              </a:rPr>
              <a:t>When the global configuration database is not available, an already active Content Platform Engine server can continue processing requests by using in-memory data, if the requests do not require an update to the global configuration database. Operations that require an update to the global configuration database cannot be completed and an error (E_GCD_NOT_AVAILABLE) is written to the system log. In this limited mode, most administrative and configuration changes are prohibited. After the global configuration database becomes available again, the Content Platform Engine server will automatically reconnect and resume processing in a fully functional </a:t>
            </a:r>
          </a:p>
          <a:p>
            <a:pPr fontAlgn="base"/>
            <a:endParaRPr lang="en-US" sz="1200" dirty="0">
              <a:solidFill>
                <a:srgbClr val="000000"/>
              </a:solidFill>
              <a:latin typeface="Calibri" panose="020F0502020204030204" pitchFamily="34" charset="0"/>
              <a:cs typeface="Calibri" panose="020F0502020204030204" pitchFamily="34" charset="0"/>
            </a:endParaRPr>
          </a:p>
          <a:p>
            <a:pPr fontAlgn="base"/>
            <a:r>
              <a:rPr lang="en-US" sz="1400" b="1" dirty="0">
                <a:solidFill>
                  <a:schemeClr val="accent3">
                    <a:lumMod val="50000"/>
                  </a:schemeClr>
                </a:solidFill>
                <a:latin typeface="Calibri" panose="020F0502020204030204" pitchFamily="34" charset="0"/>
                <a:cs typeface="Calibri" panose="020F0502020204030204" pitchFamily="34" charset="0"/>
              </a:rPr>
              <a:t>A FileNet P8 domain has the following characteristics:</a:t>
            </a:r>
          </a:p>
          <a:p>
            <a:pPr fontAlgn="base"/>
            <a:endParaRPr lang="en-US" sz="1200" dirty="0">
              <a:solidFill>
                <a:srgbClr val="000000"/>
              </a:solidFill>
              <a:latin typeface="Calibri" panose="020F0502020204030204" pitchFamily="34" charset="0"/>
              <a:cs typeface="Calibri" panose="020F0502020204030204" pitchFamily="34" charset="0"/>
            </a:endParaRPr>
          </a:p>
          <a:p>
            <a:pPr lvl="0" indent="-285750" fontAlgn="base">
              <a:buFont typeface="Wingdings" panose="05000000000000000000" pitchFamily="2" charset="2"/>
              <a:buChar char="ü"/>
            </a:pPr>
            <a:r>
              <a:rPr lang="en-US" sz="1200" dirty="0">
                <a:solidFill>
                  <a:srgbClr val="000000"/>
                </a:solidFill>
                <a:latin typeface="Calibri" panose="020F0502020204030204" pitchFamily="34" charset="0"/>
                <a:cs typeface="Calibri" panose="020F0502020204030204" pitchFamily="34" charset="0"/>
              </a:rPr>
              <a:t>The servers in a FileNet P8 domain are platform-independent and can be in separate Java EE domains.</a:t>
            </a:r>
          </a:p>
          <a:p>
            <a:pPr lvl="0" indent="-285750" fontAlgn="base">
              <a:buFont typeface="Wingdings" panose="05000000000000000000" pitchFamily="2" charset="2"/>
              <a:buChar char="ü"/>
            </a:pPr>
            <a:r>
              <a:rPr lang="en-US" sz="1200" dirty="0">
                <a:solidFill>
                  <a:srgbClr val="000000"/>
                </a:solidFill>
                <a:latin typeface="Calibri" panose="020F0502020204030204" pitchFamily="34" charset="0"/>
                <a:cs typeface="Calibri" panose="020F0502020204030204" pitchFamily="34" charset="0"/>
              </a:rPr>
              <a:t>The database servers associated with the FileNet P8 domain can be in a different domain.</a:t>
            </a:r>
          </a:p>
          <a:p>
            <a:pPr lvl="0" indent="-285750" fontAlgn="base">
              <a:buFont typeface="Wingdings" panose="05000000000000000000" pitchFamily="2" charset="2"/>
              <a:buChar char="ü"/>
            </a:pPr>
            <a:r>
              <a:rPr lang="en-US" sz="1200" dirty="0">
                <a:solidFill>
                  <a:srgbClr val="000000"/>
                </a:solidFill>
                <a:latin typeface="Calibri" panose="020F0502020204030204" pitchFamily="34" charset="0"/>
                <a:cs typeface="Calibri" panose="020F0502020204030204" pitchFamily="34" charset="0"/>
              </a:rPr>
              <a:t>Content Platform Engine services are associated with the FileNet P8 domain in which the services were originally created and cannot provide services to other FileNet P8 domains.</a:t>
            </a:r>
          </a:p>
          <a:p>
            <a:pPr lvl="0" indent="-285750" fontAlgn="base">
              <a:buFont typeface="Wingdings" panose="05000000000000000000" pitchFamily="2" charset="2"/>
              <a:buChar char="ü"/>
            </a:pPr>
            <a:r>
              <a:rPr lang="en-US" sz="1200" dirty="0">
                <a:solidFill>
                  <a:srgbClr val="000000"/>
                </a:solidFill>
                <a:latin typeface="Calibri" panose="020F0502020204030204" pitchFamily="34" charset="0"/>
                <a:cs typeface="Calibri" panose="020F0502020204030204" pitchFamily="34" charset="0"/>
              </a:rPr>
              <a:t>The user names that are used to log on to a client application and to gain access to the FileNet P8 domain are provided by one of the supported application server authentication providers.</a:t>
            </a:r>
          </a:p>
          <a:p>
            <a:pPr lvl="0" fontAlgn="base"/>
            <a:endParaRPr lang="en-US" sz="1200" dirty="0">
              <a:latin typeface="Calibri" panose="020F0502020204030204" pitchFamily="34" charset="0"/>
              <a:cs typeface="Calibri" panose="020F0502020204030204" pitchFamily="34" charset="0"/>
            </a:endParaRPr>
          </a:p>
          <a:p>
            <a:pPr fontAlgn="base"/>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06894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16</a:t>
            </a:fld>
            <a:endParaRPr lang="en-US" dirty="0"/>
          </a:p>
        </p:txBody>
      </p:sp>
      <p:sp>
        <p:nvSpPr>
          <p:cNvPr id="4" name="Rectangle 3"/>
          <p:cNvSpPr/>
          <p:nvPr/>
        </p:nvSpPr>
        <p:spPr>
          <a:xfrm>
            <a:off x="347240" y="145594"/>
            <a:ext cx="8391645" cy="2400657"/>
          </a:xfrm>
          <a:prstGeom prst="rect">
            <a:avLst/>
          </a:prstGeom>
        </p:spPr>
        <p:txBody>
          <a:bodyPr wrap="square">
            <a:spAutoFit/>
          </a:bodyPr>
          <a:lstStyle/>
          <a:p>
            <a:pPr fontAlgn="base"/>
            <a:r>
              <a:rPr lang="en-US" b="1" dirty="0" smtClean="0">
                <a:latin typeface="Calibri" panose="020F0502020204030204" pitchFamily="34" charset="0"/>
                <a:cs typeface="Calibri" panose="020F0502020204030204" pitchFamily="34" charset="0"/>
              </a:rPr>
              <a:t>Site</a:t>
            </a:r>
            <a:endParaRPr lang="en-US" sz="1200" dirty="0">
              <a:solidFill>
                <a:srgbClr val="000000"/>
              </a:solidFill>
              <a:latin typeface="Calibri" panose="020F0502020204030204" pitchFamily="34" charset="0"/>
              <a:cs typeface="Calibri" panose="020F0502020204030204" pitchFamily="34" charset="0"/>
            </a:endParaRPr>
          </a:p>
          <a:p>
            <a:pPr fontAlgn="base"/>
            <a:r>
              <a:rPr lang="en-US" sz="1200" dirty="0">
                <a:solidFill>
                  <a:srgbClr val="000000"/>
                </a:solidFill>
                <a:latin typeface="Calibri" panose="020F0502020204030204" pitchFamily="34" charset="0"/>
                <a:cs typeface="Calibri" panose="020F0502020204030204" pitchFamily="34" charset="0"/>
              </a:rPr>
              <a:t>A site represents a geographical location where resources are connected by using a fast, reliable local area network (LAN).</a:t>
            </a:r>
          </a:p>
          <a:p>
            <a:pPr lvl="0" fontAlgn="base"/>
            <a:r>
              <a:rPr lang="en-US" sz="1200" dirty="0">
                <a:solidFill>
                  <a:srgbClr val="000000"/>
                </a:solidFill>
                <a:latin typeface="Calibri" panose="020F0502020204030204" pitchFamily="34" charset="0"/>
                <a:cs typeface="Calibri" panose="020F0502020204030204" pitchFamily="34" charset="0"/>
              </a:rPr>
              <a:t>	You can create a site at any time to organize resources based on network topology. </a:t>
            </a:r>
            <a:r>
              <a:rPr lang="en-US" sz="1200" dirty="0" smtClean="0">
                <a:solidFill>
                  <a:srgbClr val="000000"/>
                </a:solidFill>
                <a:latin typeface="Calibri" panose="020F0502020204030204" pitchFamily="34" charset="0"/>
                <a:cs typeface="Calibri" panose="020F0502020204030204" pitchFamily="34" charset="0"/>
              </a:rPr>
              <a:t>Object </a:t>
            </a:r>
            <a:r>
              <a:rPr lang="en-US" sz="1200" dirty="0">
                <a:solidFill>
                  <a:srgbClr val="000000"/>
                </a:solidFill>
                <a:latin typeface="Calibri" panose="020F0502020204030204" pitchFamily="34" charset="0"/>
                <a:cs typeface="Calibri" panose="020F0502020204030204" pitchFamily="34" charset="0"/>
              </a:rPr>
              <a:t>stores, storage areas, content cache areas, index areas, and virtual servers are all associated with an individual site. There is no limit to the number of sites that a single FileNet P8 domain can contain. Each site name must be unique within the domain</a:t>
            </a:r>
            <a:r>
              <a:rPr lang="en-US" sz="1200" dirty="0" smtClean="0">
                <a:solidFill>
                  <a:srgbClr val="000000"/>
                </a:solidFill>
                <a:latin typeface="Calibri" panose="020F0502020204030204" pitchFamily="34" charset="0"/>
                <a:cs typeface="Calibri" panose="020F0502020204030204" pitchFamily="34" charset="0"/>
              </a:rPr>
              <a:t>.</a:t>
            </a:r>
          </a:p>
          <a:p>
            <a:pPr lvl="0" fontAlgn="base"/>
            <a:endParaRPr lang="en-US" sz="1200" dirty="0">
              <a:solidFill>
                <a:srgbClr val="000000"/>
              </a:solidFill>
              <a:latin typeface="Calibri" panose="020F0502020204030204" pitchFamily="34" charset="0"/>
              <a:cs typeface="Calibri" panose="020F0502020204030204" pitchFamily="34" charset="0"/>
            </a:endParaRPr>
          </a:p>
          <a:p>
            <a:pPr lvl="0" fontAlgn="base"/>
            <a:r>
              <a:rPr lang="en-US" sz="1200" dirty="0">
                <a:solidFill>
                  <a:srgbClr val="000000"/>
                </a:solidFill>
                <a:latin typeface="Calibri" panose="020F0502020204030204" pitchFamily="34" charset="0"/>
                <a:cs typeface="Calibri" panose="020F0502020204030204" pitchFamily="34" charset="0"/>
              </a:rPr>
              <a:t>	You can move a site component at any time to organize resources to match your network topology. After you create a domain, the domain node contains one site named Initial Site; this site is set as the default site for the domain. The default site contains the associated resources such virtual servers, index areas, and object stores. Resources that are added to the domain are associated with the default site, unless otherwise specified.</a:t>
            </a:r>
          </a:p>
          <a:p>
            <a:pPr lvl="0" fontAlgn="base"/>
            <a:r>
              <a:rPr lang="en-US" sz="1200" dirty="0">
                <a:solidFill>
                  <a:srgbClr val="000000"/>
                </a:solidFill>
                <a:latin typeface="Calibri" panose="020F0502020204030204" pitchFamily="34" charset="0"/>
                <a:cs typeface="Calibri" panose="020F0502020204030204" pitchFamily="34" charset="0"/>
              </a:rPr>
              <a:t/>
            </a: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491549" y="2187065"/>
            <a:ext cx="8103026" cy="2462212"/>
          </a:xfrm>
          <a:prstGeom prst="rect">
            <a:avLst/>
          </a:prstGeom>
        </p:spPr>
      </p:pic>
    </p:spTree>
    <p:extLst>
      <p:ext uri="{BB962C8B-B14F-4D97-AF65-F5344CB8AC3E}">
        <p14:creationId xmlns:p14="http://schemas.microsoft.com/office/powerpoint/2010/main" val="8769197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17</a:t>
            </a:fld>
            <a:endParaRPr lang="en-US" dirty="0"/>
          </a:p>
        </p:txBody>
      </p:sp>
      <p:sp>
        <p:nvSpPr>
          <p:cNvPr id="4" name="Rectangle 3"/>
          <p:cNvSpPr/>
          <p:nvPr/>
        </p:nvSpPr>
        <p:spPr>
          <a:xfrm>
            <a:off x="347241" y="145594"/>
            <a:ext cx="8565531" cy="1846659"/>
          </a:xfrm>
          <a:prstGeom prst="rect">
            <a:avLst/>
          </a:prstGeom>
        </p:spPr>
        <p:txBody>
          <a:bodyPr wrap="square">
            <a:spAutoFit/>
          </a:bodyPr>
          <a:lstStyle/>
          <a:p>
            <a:pPr fontAlgn="base"/>
            <a:r>
              <a:rPr lang="en-US" b="1" dirty="0" smtClean="0">
                <a:latin typeface="Calibri" panose="020F0502020204030204" pitchFamily="34" charset="0"/>
                <a:cs typeface="Calibri" panose="020F0502020204030204" pitchFamily="34" charset="0"/>
              </a:rPr>
              <a:t>Database </a:t>
            </a:r>
            <a:r>
              <a:rPr lang="en-US" b="1" dirty="0">
                <a:latin typeface="Calibri" panose="020F0502020204030204" pitchFamily="34" charset="0"/>
                <a:cs typeface="Calibri" panose="020F0502020204030204" pitchFamily="34" charset="0"/>
              </a:rPr>
              <a:t>Connection</a:t>
            </a: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endParaRPr lang="en-US" sz="1200" dirty="0">
              <a:solidFill>
                <a:srgbClr val="000000"/>
              </a:solidFill>
              <a:latin typeface="Calibri" panose="020F0502020204030204" pitchFamily="34" charset="0"/>
              <a:cs typeface="Calibri" panose="020F0502020204030204" pitchFamily="34" charset="0"/>
            </a:endParaRPr>
          </a:p>
          <a:p>
            <a:pPr algn="just"/>
            <a:r>
              <a:rPr lang="en-US" sz="1200" dirty="0">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A database connection identifies the XA and non-XA data source pair that provides the Java Database Connectivity (JDBC) connection to the database. Object stores and isolated regions can share a database by using a single database connection. </a:t>
            </a:r>
            <a:endParaRPr lang="en-US" sz="1200" dirty="0" smtClean="0">
              <a:solidFill>
                <a:schemeClr val="tx2"/>
              </a:solidFill>
              <a:latin typeface="Calibri" panose="020F0502020204030204" pitchFamily="34" charset="0"/>
              <a:cs typeface="Calibri" panose="020F0502020204030204" pitchFamily="34" charset="0"/>
            </a:endParaRPr>
          </a:p>
          <a:p>
            <a:pPr algn="just"/>
            <a:endParaRPr lang="en-US" sz="1200" dirty="0">
              <a:solidFill>
                <a:schemeClr val="tx2"/>
              </a:solidFill>
              <a:latin typeface="Calibri" panose="020F0502020204030204" pitchFamily="34" charset="0"/>
              <a:cs typeface="Calibri" panose="020F0502020204030204" pitchFamily="34" charset="0"/>
            </a:endParaRPr>
          </a:p>
          <a:p>
            <a:pPr algn="just"/>
            <a:r>
              <a:rPr lang="en-US" sz="1200" dirty="0">
                <a:solidFill>
                  <a:schemeClr val="tx2"/>
                </a:solidFill>
                <a:latin typeface="Calibri" panose="020F0502020204030204" pitchFamily="34" charset="0"/>
                <a:cs typeface="Calibri" panose="020F0502020204030204" pitchFamily="34" charset="0"/>
              </a:rPr>
              <a:t>	A database connection is specific to a site. When you create an object store or an isolated region for the site, you associate it with a database connection. To share a database, you assign the same database connection to one or more object stores or isolated regions.</a:t>
            </a:r>
          </a:p>
          <a:p>
            <a:pPr lvl="2"/>
            <a:endParaRPr lang="en-US" sz="1200"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stretch>
            <a:fillRect/>
          </a:stretch>
        </p:blipFill>
        <p:spPr>
          <a:xfrm>
            <a:off x="219591" y="1865485"/>
            <a:ext cx="8820830" cy="2708813"/>
          </a:xfrm>
          <a:prstGeom prst="rect">
            <a:avLst/>
          </a:prstGeom>
        </p:spPr>
      </p:pic>
    </p:spTree>
    <p:extLst>
      <p:ext uri="{BB962C8B-B14F-4D97-AF65-F5344CB8AC3E}">
        <p14:creationId xmlns:p14="http://schemas.microsoft.com/office/powerpoint/2010/main" val="357973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18</a:t>
            </a:fld>
            <a:endParaRPr lang="en-US" dirty="0"/>
          </a:p>
        </p:txBody>
      </p:sp>
      <p:sp>
        <p:nvSpPr>
          <p:cNvPr id="4" name="Rectangle 3"/>
          <p:cNvSpPr/>
          <p:nvPr/>
        </p:nvSpPr>
        <p:spPr>
          <a:xfrm>
            <a:off x="347241" y="145594"/>
            <a:ext cx="4763028" cy="4616648"/>
          </a:xfrm>
          <a:prstGeom prst="rect">
            <a:avLst/>
          </a:prstGeom>
        </p:spPr>
        <p:txBody>
          <a:bodyPr wrap="square">
            <a:spAutoFit/>
          </a:bodyPr>
          <a:lstStyle/>
          <a:p>
            <a:pPr fontAlgn="base"/>
            <a:r>
              <a:rPr lang="en-US" b="1" dirty="0" smtClean="0">
                <a:latin typeface="Calibri" panose="020F0502020204030204" pitchFamily="34" charset="0"/>
                <a:cs typeface="Calibri" panose="020F0502020204030204" pitchFamily="34" charset="0"/>
              </a:rPr>
              <a:t>Object Store</a:t>
            </a:r>
          </a:p>
          <a:p>
            <a:pPr lvl="0"/>
            <a:r>
              <a:rPr lang="en-US" sz="1200" dirty="0">
                <a:solidFill>
                  <a:schemeClr val="tx2"/>
                </a:solidFill>
                <a:latin typeface="Calibri" panose="020F0502020204030204" pitchFamily="34" charset="0"/>
                <a:cs typeface="Calibri" panose="020F0502020204030204" pitchFamily="34" charset="0"/>
              </a:rPr>
              <a:t>	A repository for storing objects</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Object metadata is in a database.</a:t>
            </a:r>
          </a:p>
          <a:p>
            <a:pPr marL="742950" lvl="1" indent="-2857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Content can be stored in the database or it can be stored in storage areas:</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File storage area</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Fixed storage area</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Advanced storage area</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Content cache area</a:t>
            </a:r>
          </a:p>
          <a:p>
            <a:pPr marL="742950" lvl="1" indent="-2857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Folder structure in object store</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Root Folder</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Unfiled folder</a:t>
            </a:r>
          </a:p>
          <a:p>
            <a:pPr marL="742950" lvl="1" indent="-2857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T</a:t>
            </a:r>
            <a:r>
              <a:rPr lang="en-US" sz="1200" dirty="0" smtClean="0">
                <a:solidFill>
                  <a:schemeClr val="tx2"/>
                </a:solidFill>
                <a:latin typeface="Calibri" panose="020F0502020204030204" pitchFamily="34" charset="0"/>
                <a:cs typeface="Calibri" panose="020F0502020204030204" pitchFamily="34" charset="0"/>
              </a:rPr>
              <a:t>asks </a:t>
            </a:r>
            <a:r>
              <a:rPr lang="en-US" sz="1200" dirty="0">
                <a:solidFill>
                  <a:schemeClr val="tx2"/>
                </a:solidFill>
                <a:latin typeface="Calibri" panose="020F0502020204030204" pitchFamily="34" charset="0"/>
                <a:cs typeface="Calibri" panose="020F0502020204030204" pitchFamily="34" charset="0"/>
              </a:rPr>
              <a:t>that are done in an object store:</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Configure security and storage policies.</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Create objects to store data.</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Configure events and processes.</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Browse to the objects.</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Search for documents and folders.</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Manage Sweeps.</a:t>
            </a:r>
          </a:p>
          <a:p>
            <a:pPr marL="1200150" lvl="2" indent="-2857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Configure Index.</a:t>
            </a:r>
            <a:endParaRPr lang="en-US" sz="1200" dirty="0">
              <a:solidFill>
                <a:schemeClr val="tx2"/>
              </a:solidFill>
            </a:endParaRPr>
          </a:p>
          <a:p>
            <a:r>
              <a:rPr lang="en-US" sz="1200" dirty="0">
                <a:solidFill>
                  <a:schemeClr val="tx2"/>
                </a:solidFill>
                <a:latin typeface="Calibri" panose="020F0502020204030204" pitchFamily="34" charset="0"/>
                <a:cs typeface="Calibri" panose="020F0502020204030204" pitchFamily="34" charset="0"/>
              </a:rPr>
              <a:t>An object store can have one database </a:t>
            </a:r>
            <a:r>
              <a:rPr lang="en-US" sz="1200" dirty="0" smtClean="0">
                <a:solidFill>
                  <a:schemeClr val="tx2"/>
                </a:solidFill>
                <a:latin typeface="Calibri" panose="020F0502020204030204" pitchFamily="34" charset="0"/>
                <a:cs typeface="Calibri" panose="020F0502020204030204" pitchFamily="34" charset="0"/>
              </a:rPr>
              <a:t>storage, </a:t>
            </a:r>
            <a:r>
              <a:rPr lang="en-US" sz="1200" dirty="0">
                <a:solidFill>
                  <a:schemeClr val="tx2"/>
                </a:solidFill>
                <a:latin typeface="Calibri" panose="020F0502020204030204" pitchFamily="34" charset="0"/>
                <a:cs typeface="Calibri" panose="020F0502020204030204" pitchFamily="34" charset="0"/>
              </a:rPr>
              <a:t>and zero or more storage area.</a:t>
            </a:r>
          </a:p>
          <a:p>
            <a:endParaRPr lang="en-US" sz="12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5012449" y="247650"/>
            <a:ext cx="3638550" cy="4038600"/>
          </a:xfrm>
          <a:prstGeom prst="rect">
            <a:avLst/>
          </a:prstGeom>
        </p:spPr>
      </p:pic>
    </p:spTree>
    <p:extLst>
      <p:ext uri="{BB962C8B-B14F-4D97-AF65-F5344CB8AC3E}">
        <p14:creationId xmlns:p14="http://schemas.microsoft.com/office/powerpoint/2010/main" val="2829272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19</a:t>
            </a:fld>
            <a:endParaRPr lang="en-US" dirty="0"/>
          </a:p>
        </p:txBody>
      </p:sp>
      <p:sp>
        <p:nvSpPr>
          <p:cNvPr id="4" name="Rectangle 3"/>
          <p:cNvSpPr/>
          <p:nvPr/>
        </p:nvSpPr>
        <p:spPr>
          <a:xfrm>
            <a:off x="315709" y="0"/>
            <a:ext cx="8391645" cy="4308872"/>
          </a:xfrm>
          <a:prstGeom prst="rect">
            <a:avLst/>
          </a:prstGeom>
        </p:spPr>
        <p:txBody>
          <a:bodyPr wrap="square">
            <a:spAutoFit/>
          </a:bodyPr>
          <a:lstStyle/>
          <a:p>
            <a:pPr fontAlgn="base"/>
            <a:endParaRPr lang="en-US" sz="1200" dirty="0">
              <a:latin typeface="Calibri" panose="020F0502020204030204" pitchFamily="34" charset="0"/>
              <a:cs typeface="Calibri" panose="020F0502020204030204" pitchFamily="34" charset="0"/>
            </a:endParaRPr>
          </a:p>
          <a:p>
            <a:pPr fontAlgn="base"/>
            <a:r>
              <a:rPr lang="en-US" sz="2000" b="1" dirty="0">
                <a:latin typeface="Calibri" panose="020F0502020204030204" pitchFamily="34" charset="0"/>
                <a:cs typeface="Calibri" panose="020F0502020204030204" pitchFamily="34" charset="0"/>
              </a:rPr>
              <a:t>Storage Area</a:t>
            </a:r>
            <a:r>
              <a:rPr lang="en-US" sz="1400" b="1" dirty="0">
                <a:latin typeface="Calibri" panose="020F0502020204030204" pitchFamily="34" charset="0"/>
                <a:cs typeface="Calibri" panose="020F0502020204030204" pitchFamily="34" charset="0"/>
              </a:rPr>
              <a:t/>
            </a:r>
            <a:br>
              <a:rPr lang="en-US" sz="1400" b="1" dirty="0">
                <a:latin typeface="Calibri" panose="020F0502020204030204" pitchFamily="34" charset="0"/>
                <a:cs typeface="Calibri" panose="020F0502020204030204" pitchFamily="34" charset="0"/>
              </a:rPr>
            </a:br>
            <a:endParaRPr lang="en-US" sz="1400" dirty="0">
              <a:solidFill>
                <a:srgbClr val="000000"/>
              </a:solidFill>
              <a:latin typeface="Calibri" panose="020F0502020204030204" pitchFamily="34" charset="0"/>
              <a:cs typeface="Calibri" panose="020F0502020204030204" pitchFamily="34" charset="0"/>
            </a:endParaRPr>
          </a:p>
          <a:p>
            <a:pPr lvl="0"/>
            <a:r>
              <a:rPr lang="en-US" sz="1200" dirty="0">
                <a:solidFill>
                  <a:schemeClr val="tx2"/>
                </a:solidFill>
                <a:latin typeface="Calibri" panose="020F0502020204030204" pitchFamily="34" charset="0"/>
                <a:cs typeface="Calibri" panose="020F0502020204030204" pitchFamily="34" charset="0"/>
              </a:rPr>
              <a:t>	A storage area is a place where Content Platform Engine stores content.</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lvl="0"/>
            <a:r>
              <a:rPr lang="en-US" sz="1200" dirty="0">
                <a:solidFill>
                  <a:schemeClr val="tx2"/>
                </a:solidFill>
                <a:latin typeface="Calibri" panose="020F0502020204030204" pitchFamily="34" charset="0"/>
                <a:cs typeface="Calibri" panose="020F0502020204030204" pitchFamily="34" charset="0"/>
              </a:rPr>
              <a:t>There are 4 different Storage area types available in FileNet Content Manager which are listed below. </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Database storage areas</a:t>
            </a:r>
          </a:p>
          <a:p>
            <a:pPr lvl="1"/>
            <a:r>
              <a:rPr lang="en-US" sz="1200" dirty="0">
                <a:solidFill>
                  <a:schemeClr val="tx2"/>
                </a:solidFill>
                <a:latin typeface="Calibri" panose="020F0502020204030204" pitchFamily="34" charset="0"/>
                <a:cs typeface="Calibri" panose="020F0502020204030204" pitchFamily="34" charset="0"/>
              </a:rPr>
              <a:t>	 A database storage area is the database used for the object store. That is, Content Platform Engine stores both the objects and the content for those objects in the same database</a:t>
            </a:r>
            <a:r>
              <a:rPr lang="en-US" sz="1200" dirty="0" smtClean="0">
                <a:solidFill>
                  <a:schemeClr val="tx2"/>
                </a:solidFill>
                <a:latin typeface="Calibri" panose="020F0502020204030204" pitchFamily="34" charset="0"/>
                <a:cs typeface="Calibri" panose="020F0502020204030204" pitchFamily="34" charset="0"/>
              </a:rPr>
              <a:t>.</a:t>
            </a:r>
          </a:p>
          <a:p>
            <a:pPr lvl="1"/>
            <a:endParaRPr lang="en-US" sz="1200" dirty="0">
              <a:solidFill>
                <a:schemeClr val="tx2"/>
              </a:solidFill>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ü"/>
            </a:pPr>
            <a:r>
              <a:rPr lang="en-US" sz="1200" dirty="0" smtClean="0">
                <a:solidFill>
                  <a:schemeClr val="tx2"/>
                </a:solidFill>
                <a:latin typeface="Calibri" panose="020F0502020204030204" pitchFamily="34" charset="0"/>
                <a:cs typeface="Calibri" panose="020F0502020204030204" pitchFamily="34" charset="0"/>
              </a:rPr>
              <a:t>File </a:t>
            </a:r>
            <a:r>
              <a:rPr lang="en-US" sz="1200" dirty="0">
                <a:solidFill>
                  <a:schemeClr val="tx2"/>
                </a:solidFill>
                <a:latin typeface="Calibri" panose="020F0502020204030204" pitchFamily="34" charset="0"/>
                <a:cs typeface="Calibri" panose="020F0502020204030204" pitchFamily="34" charset="0"/>
              </a:rPr>
              <a:t>Storage Areas</a:t>
            </a:r>
          </a:p>
          <a:p>
            <a:pPr lvl="1"/>
            <a:r>
              <a:rPr lang="en-US" sz="1200" dirty="0">
                <a:solidFill>
                  <a:schemeClr val="tx2"/>
                </a:solidFill>
                <a:latin typeface="Calibri" panose="020F0502020204030204" pitchFamily="34" charset="0"/>
                <a:cs typeface="Calibri" panose="020F0502020204030204" pitchFamily="34" charset="0"/>
              </a:rPr>
              <a:t>	 A file storage area is a hierarchy of folders on a shared network drive accessible by the Content Platform Engine server.</a:t>
            </a:r>
          </a:p>
          <a:p>
            <a:pPr lvl="1"/>
            <a:endParaRPr lang="en-US" sz="1200" dirty="0">
              <a:solidFill>
                <a:schemeClr val="tx2"/>
              </a:solidFill>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Fixed Storage Areas</a:t>
            </a:r>
          </a:p>
          <a:p>
            <a:pPr lvl="1"/>
            <a:r>
              <a:rPr lang="en-US" sz="1200" dirty="0">
                <a:solidFill>
                  <a:schemeClr val="tx2"/>
                </a:solidFill>
                <a:latin typeface="Calibri" panose="020F0502020204030204" pitchFamily="34" charset="0"/>
                <a:cs typeface="Calibri" panose="020F0502020204030204" pitchFamily="34" charset="0"/>
              </a:rPr>
              <a:t>	 A fixed storage area is a file storage area with an associated external (non-FileNet P8) fixed content system that provides more storage capacity and data </a:t>
            </a:r>
            <a:r>
              <a:rPr lang="en-US" sz="1200" dirty="0" smtClean="0">
                <a:solidFill>
                  <a:schemeClr val="tx2"/>
                </a:solidFill>
                <a:latin typeface="Calibri" panose="020F0502020204030204" pitchFamily="34" charset="0"/>
                <a:cs typeface="Calibri" panose="020F0502020204030204" pitchFamily="34" charset="0"/>
              </a:rPr>
              <a:t>retention.</a:t>
            </a:r>
          </a:p>
          <a:p>
            <a:pPr lvl="1"/>
            <a:endParaRPr lang="en-US" sz="1200" dirty="0">
              <a:solidFill>
                <a:schemeClr val="tx2"/>
              </a:solidFill>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ü"/>
            </a:pPr>
            <a:r>
              <a:rPr lang="en-US" sz="1200" dirty="0" smtClean="0">
                <a:solidFill>
                  <a:schemeClr val="tx2"/>
                </a:solidFill>
                <a:latin typeface="Calibri" panose="020F0502020204030204" pitchFamily="34" charset="0"/>
                <a:cs typeface="Calibri" panose="020F0502020204030204" pitchFamily="34" charset="0"/>
              </a:rPr>
              <a:t>Advanced </a:t>
            </a:r>
            <a:r>
              <a:rPr lang="en-US" sz="1200" dirty="0">
                <a:solidFill>
                  <a:schemeClr val="tx2"/>
                </a:solidFill>
                <a:latin typeface="Calibri" panose="020F0502020204030204" pitchFamily="34" charset="0"/>
                <a:cs typeface="Calibri" panose="020F0502020204030204" pitchFamily="34" charset="0"/>
              </a:rPr>
              <a:t>storage areas</a:t>
            </a:r>
          </a:p>
          <a:p>
            <a:pPr lvl="1"/>
            <a:r>
              <a:rPr lang="en-US" sz="1200" dirty="0">
                <a:solidFill>
                  <a:schemeClr val="tx2"/>
                </a:solidFill>
                <a:latin typeface="Calibri" panose="020F0502020204030204" pitchFamily="34" charset="0"/>
                <a:cs typeface="Calibri" panose="020F0502020204030204" pitchFamily="34" charset="0"/>
              </a:rPr>
              <a:t>	An advanced storage area supports heterogeneous storage devices. OpenStack cloud storage and file system storage can be used in an advanced storage area</a:t>
            </a:r>
            <a:r>
              <a:rPr lang="en-US" sz="1200" dirty="0" smtClean="0">
                <a:solidFill>
                  <a:schemeClr val="tx2"/>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6654325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F1FCDD-9A69-4405-B89F-CFDAF1874AA8}"/>
              </a:ext>
            </a:extLst>
          </p:cNvPr>
          <p:cNvPicPr>
            <a:picLocks noChangeAspect="1"/>
          </p:cNvPicPr>
          <p:nvPr/>
        </p:nvPicPr>
        <p:blipFill rotWithShape="1">
          <a:blip r:embed="rId2"/>
          <a:srcRect r="74583"/>
          <a:stretch/>
        </p:blipFill>
        <p:spPr>
          <a:xfrm>
            <a:off x="0" y="0"/>
            <a:ext cx="2324100" cy="5151120"/>
          </a:xfrm>
          <a:prstGeom prst="rect">
            <a:avLst/>
          </a:prstGeom>
        </p:spPr>
      </p:pic>
      <p:sp>
        <p:nvSpPr>
          <p:cNvPr id="4" name="Rectangle 3"/>
          <p:cNvSpPr/>
          <p:nvPr/>
        </p:nvSpPr>
        <p:spPr>
          <a:xfrm rot="16200000">
            <a:off x="-582107" y="2252393"/>
            <a:ext cx="3416320"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Course Content</a:t>
            </a:r>
          </a:p>
        </p:txBody>
      </p:sp>
      <p:grpSp>
        <p:nvGrpSpPr>
          <p:cNvPr id="5" name="Group 4"/>
          <p:cNvGrpSpPr/>
          <p:nvPr/>
        </p:nvGrpSpPr>
        <p:grpSpPr>
          <a:xfrm>
            <a:off x="2899323" y="1324649"/>
            <a:ext cx="5668347" cy="2145402"/>
            <a:chOff x="2899323" y="1625729"/>
            <a:chExt cx="5668347" cy="2145402"/>
          </a:xfrm>
        </p:grpSpPr>
        <p:sp>
          <p:nvSpPr>
            <p:cNvPr id="11" name="Text Placeholder 2"/>
            <p:cNvSpPr txBox="1">
              <a:spLocks/>
            </p:cNvSpPr>
            <p:nvPr/>
          </p:nvSpPr>
          <p:spPr>
            <a:xfrm>
              <a:off x="2899323" y="1625729"/>
              <a:ext cx="5668347" cy="936540"/>
            </a:xfrm>
            <a:prstGeom prst="rect">
              <a:avLst/>
            </a:prstGeom>
            <a:solidFill>
              <a:schemeClr val="bg1"/>
            </a:solidFill>
          </p:spPr>
          <p:txBody>
            <a:bodyPr>
              <a:noAutofit/>
            </a:bodyPr>
            <a:lstStyle>
              <a:lvl1pPr marL="257143" indent="-257143" algn="l" defTabSz="68571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44" indent="-214286" algn="l" defTabSz="685714"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142" indent="-171429" algn="l" defTabSz="685714"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000"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2857"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715"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571"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429"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286"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58" lvl="1" indent="0">
                <a:lnSpc>
                  <a:spcPct val="150000"/>
                </a:lnSpc>
                <a:buNone/>
                <a:defRPr/>
              </a:pPr>
              <a:r>
                <a:rPr lang="en-US" sz="1400" cap="small" dirty="0">
                  <a:solidFill>
                    <a:schemeClr val="accent3"/>
                  </a:solidFill>
                  <a:cs typeface="Calibri" panose="020F0502020204030204" pitchFamily="34" charset="0"/>
                </a:rPr>
                <a:t>Introduction </a:t>
              </a:r>
              <a:r>
                <a:rPr lang="en-US" sz="1400" cap="small" dirty="0" smtClean="0">
                  <a:solidFill>
                    <a:schemeClr val="accent3"/>
                  </a:solidFill>
                  <a:cs typeface="Calibri" panose="020F0502020204030204" pitchFamily="34" charset="0"/>
                </a:rPr>
                <a:t>- ECM </a:t>
              </a:r>
              <a:r>
                <a:rPr lang="en-US" sz="1400" cap="small" dirty="0">
                  <a:solidFill>
                    <a:schemeClr val="accent3"/>
                  </a:solidFill>
                  <a:cs typeface="Calibri" panose="020F0502020204030204" pitchFamily="34" charset="0"/>
                </a:rPr>
                <a:t>[FileNet Content Manager]</a:t>
              </a:r>
            </a:p>
            <a:p>
              <a:pPr marL="342858" lvl="1" indent="0">
                <a:lnSpc>
                  <a:spcPct val="150000"/>
                </a:lnSpc>
                <a:buNone/>
                <a:defRPr/>
              </a:pPr>
              <a:r>
                <a:rPr lang="en-US" sz="1400" cap="small" dirty="0" smtClean="0">
                  <a:solidFill>
                    <a:schemeClr val="accent3"/>
                  </a:solidFill>
                  <a:cs typeface="Calibri" panose="020F0502020204030204" pitchFamily="34" charset="0"/>
                </a:rPr>
                <a:t>IBM </a:t>
              </a:r>
              <a:r>
                <a:rPr lang="en-US" sz="1400" cap="small" dirty="0">
                  <a:solidFill>
                    <a:schemeClr val="accent3"/>
                  </a:solidFill>
                  <a:cs typeface="Calibri" panose="020F0502020204030204" pitchFamily="34" charset="0"/>
                </a:rPr>
                <a:t>Content Navigator</a:t>
              </a:r>
            </a:p>
            <a:p>
              <a:pPr marL="342858" lvl="1" indent="0">
                <a:lnSpc>
                  <a:spcPct val="150000"/>
                </a:lnSpc>
                <a:buNone/>
                <a:defRPr/>
              </a:pPr>
              <a:r>
                <a:rPr lang="en-US" sz="1400" cap="small" dirty="0">
                  <a:solidFill>
                    <a:schemeClr val="accent3"/>
                  </a:solidFill>
                  <a:cs typeface="Calibri" panose="020F0502020204030204" pitchFamily="34" charset="0"/>
                </a:rPr>
                <a:t>Content search services</a:t>
              </a:r>
            </a:p>
            <a:p>
              <a:pPr marL="342858" lvl="1" indent="0">
                <a:lnSpc>
                  <a:spcPct val="150000"/>
                </a:lnSpc>
                <a:buNone/>
                <a:defRPr/>
              </a:pPr>
              <a:r>
                <a:rPr lang="en-US" sz="1400" cap="small" dirty="0">
                  <a:solidFill>
                    <a:schemeClr val="accent3"/>
                  </a:solidFill>
                  <a:cs typeface="Calibri" panose="020F0502020204030204" pitchFamily="34" charset="0"/>
                </a:rPr>
                <a:t>Administration &amp; Tools</a:t>
              </a:r>
            </a:p>
            <a:p>
              <a:pPr marL="342858" lvl="1" indent="0">
                <a:lnSpc>
                  <a:spcPct val="150000"/>
                </a:lnSpc>
                <a:buNone/>
                <a:defRPr/>
              </a:pPr>
              <a:r>
                <a:rPr lang="en-US" sz="1400" cap="small" dirty="0">
                  <a:solidFill>
                    <a:schemeClr val="accent3"/>
                  </a:solidFill>
                  <a:cs typeface="Calibri" panose="020F0502020204030204" pitchFamily="34" charset="0"/>
                </a:rPr>
                <a:t>Troubleshooting, Health Check, Logging &amp; Trace</a:t>
              </a:r>
            </a:p>
            <a:p>
              <a:pPr marL="342858" lvl="1" indent="0">
                <a:lnSpc>
                  <a:spcPct val="150000"/>
                </a:lnSpc>
                <a:buNone/>
                <a:defRPr/>
              </a:pPr>
              <a:r>
                <a:rPr lang="en-US" sz="1400" cap="small" dirty="0">
                  <a:solidFill>
                    <a:schemeClr val="accent3"/>
                  </a:solidFill>
                  <a:cs typeface="Calibri" panose="020F0502020204030204" pitchFamily="34" charset="0"/>
                </a:rPr>
                <a:t>Workflow System</a:t>
              </a:r>
            </a:p>
          </p:txBody>
        </p:sp>
        <p:grpSp>
          <p:nvGrpSpPr>
            <p:cNvPr id="8" name="Group 7"/>
            <p:cNvGrpSpPr/>
            <p:nvPr/>
          </p:nvGrpSpPr>
          <p:grpSpPr>
            <a:xfrm>
              <a:off x="2899323" y="1766104"/>
              <a:ext cx="245833" cy="193558"/>
              <a:chOff x="965200" y="-342900"/>
              <a:chExt cx="342900" cy="342900"/>
            </a:xfrm>
          </p:grpSpPr>
          <p:sp>
            <p:nvSpPr>
              <p:cNvPr id="6" name="Oval 5"/>
              <p:cNvSpPr/>
              <p:nvPr/>
            </p:nvSpPr>
            <p:spPr>
              <a:xfrm>
                <a:off x="965200" y="-342900"/>
                <a:ext cx="342900" cy="342900"/>
              </a:xfrm>
              <a:prstGeom prst="ellipse">
                <a:avLst/>
              </a:prstGeom>
              <a:solidFill>
                <a:srgbClr val="72CDF4">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Oval 13"/>
              <p:cNvSpPr/>
              <p:nvPr/>
            </p:nvSpPr>
            <p:spPr>
              <a:xfrm>
                <a:off x="1039871" y="-268232"/>
                <a:ext cx="193558" cy="193558"/>
              </a:xfrm>
              <a:prstGeom prst="ellipse">
                <a:avLst/>
              </a:prstGeom>
              <a:solidFill>
                <a:srgbClr val="142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5" name="Group 14"/>
            <p:cNvGrpSpPr/>
            <p:nvPr/>
          </p:nvGrpSpPr>
          <p:grpSpPr>
            <a:xfrm>
              <a:off x="2899323" y="2110972"/>
              <a:ext cx="245833" cy="193558"/>
              <a:chOff x="965200" y="-342900"/>
              <a:chExt cx="342900" cy="342900"/>
            </a:xfrm>
          </p:grpSpPr>
          <p:sp>
            <p:nvSpPr>
              <p:cNvPr id="16" name="Oval 15"/>
              <p:cNvSpPr/>
              <p:nvPr/>
            </p:nvSpPr>
            <p:spPr>
              <a:xfrm>
                <a:off x="965200" y="-342900"/>
                <a:ext cx="342900" cy="342900"/>
              </a:xfrm>
              <a:prstGeom prst="ellipse">
                <a:avLst/>
              </a:prstGeom>
              <a:solidFill>
                <a:srgbClr val="6BB445">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 name="Oval 16"/>
              <p:cNvSpPr/>
              <p:nvPr/>
            </p:nvSpPr>
            <p:spPr>
              <a:xfrm>
                <a:off x="1039871" y="-268232"/>
                <a:ext cx="193558" cy="193558"/>
              </a:xfrm>
              <a:prstGeom prst="ellipse">
                <a:avLst/>
              </a:prstGeom>
              <a:solidFill>
                <a:srgbClr val="142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8" name="Group 17"/>
            <p:cNvGrpSpPr/>
            <p:nvPr/>
          </p:nvGrpSpPr>
          <p:grpSpPr>
            <a:xfrm>
              <a:off x="2899323" y="2455840"/>
              <a:ext cx="245833" cy="193558"/>
              <a:chOff x="965200" y="-342900"/>
              <a:chExt cx="342900" cy="342900"/>
            </a:xfrm>
          </p:grpSpPr>
          <p:sp>
            <p:nvSpPr>
              <p:cNvPr id="19" name="Oval 18"/>
              <p:cNvSpPr/>
              <p:nvPr/>
            </p:nvSpPr>
            <p:spPr>
              <a:xfrm>
                <a:off x="965200" y="-342900"/>
                <a:ext cx="342900" cy="342900"/>
              </a:xfrm>
              <a:prstGeom prst="ellipse">
                <a:avLst/>
              </a:prstGeom>
              <a:solidFill>
                <a:srgbClr val="72CDF4">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 name="Oval 19"/>
              <p:cNvSpPr/>
              <p:nvPr/>
            </p:nvSpPr>
            <p:spPr>
              <a:xfrm>
                <a:off x="1039871" y="-268232"/>
                <a:ext cx="193558" cy="193558"/>
              </a:xfrm>
              <a:prstGeom prst="ellipse">
                <a:avLst/>
              </a:prstGeom>
              <a:solidFill>
                <a:srgbClr val="142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1" name="Group 20"/>
            <p:cNvGrpSpPr/>
            <p:nvPr/>
          </p:nvGrpSpPr>
          <p:grpSpPr>
            <a:xfrm>
              <a:off x="2899323" y="2800708"/>
              <a:ext cx="245833" cy="193558"/>
              <a:chOff x="965200" y="-342900"/>
              <a:chExt cx="342900" cy="342900"/>
            </a:xfrm>
          </p:grpSpPr>
          <p:sp>
            <p:nvSpPr>
              <p:cNvPr id="22" name="Oval 21"/>
              <p:cNvSpPr/>
              <p:nvPr/>
            </p:nvSpPr>
            <p:spPr>
              <a:xfrm>
                <a:off x="965200" y="-342900"/>
                <a:ext cx="342900" cy="342900"/>
              </a:xfrm>
              <a:prstGeom prst="ellipse">
                <a:avLst/>
              </a:prstGeom>
              <a:solidFill>
                <a:srgbClr val="6BB445">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Oval 22"/>
              <p:cNvSpPr/>
              <p:nvPr/>
            </p:nvSpPr>
            <p:spPr>
              <a:xfrm>
                <a:off x="1039871" y="-268232"/>
                <a:ext cx="193558" cy="193558"/>
              </a:xfrm>
              <a:prstGeom prst="ellipse">
                <a:avLst/>
              </a:prstGeom>
              <a:solidFill>
                <a:srgbClr val="142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4" name="Group 23"/>
            <p:cNvGrpSpPr/>
            <p:nvPr/>
          </p:nvGrpSpPr>
          <p:grpSpPr>
            <a:xfrm>
              <a:off x="2906760" y="3232705"/>
              <a:ext cx="245833" cy="193558"/>
              <a:chOff x="965200" y="-342900"/>
              <a:chExt cx="342900" cy="342900"/>
            </a:xfrm>
          </p:grpSpPr>
          <p:sp>
            <p:nvSpPr>
              <p:cNvPr id="25" name="Oval 24"/>
              <p:cNvSpPr/>
              <p:nvPr/>
            </p:nvSpPr>
            <p:spPr>
              <a:xfrm>
                <a:off x="965200" y="-342900"/>
                <a:ext cx="342900" cy="342900"/>
              </a:xfrm>
              <a:prstGeom prst="ellipse">
                <a:avLst/>
              </a:prstGeom>
              <a:solidFill>
                <a:srgbClr val="72CDF4">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 name="Oval 25"/>
              <p:cNvSpPr/>
              <p:nvPr/>
            </p:nvSpPr>
            <p:spPr>
              <a:xfrm>
                <a:off x="1039871" y="-268232"/>
                <a:ext cx="193558" cy="193558"/>
              </a:xfrm>
              <a:prstGeom prst="ellipse">
                <a:avLst/>
              </a:prstGeom>
              <a:solidFill>
                <a:srgbClr val="142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7" name="Group 26"/>
            <p:cNvGrpSpPr/>
            <p:nvPr/>
          </p:nvGrpSpPr>
          <p:grpSpPr>
            <a:xfrm>
              <a:off x="2906760" y="3577573"/>
              <a:ext cx="245833" cy="193558"/>
              <a:chOff x="965200" y="-342900"/>
              <a:chExt cx="342900" cy="342900"/>
            </a:xfrm>
          </p:grpSpPr>
          <p:sp>
            <p:nvSpPr>
              <p:cNvPr id="28" name="Oval 27"/>
              <p:cNvSpPr/>
              <p:nvPr/>
            </p:nvSpPr>
            <p:spPr>
              <a:xfrm>
                <a:off x="965200" y="-342900"/>
                <a:ext cx="342900" cy="342900"/>
              </a:xfrm>
              <a:prstGeom prst="ellipse">
                <a:avLst/>
              </a:prstGeom>
              <a:solidFill>
                <a:srgbClr val="6BB445">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9" name="Oval 28"/>
              <p:cNvSpPr/>
              <p:nvPr/>
            </p:nvSpPr>
            <p:spPr>
              <a:xfrm>
                <a:off x="1039871" y="-268232"/>
                <a:ext cx="193558" cy="193558"/>
              </a:xfrm>
              <a:prstGeom prst="ellipse">
                <a:avLst/>
              </a:prstGeom>
              <a:solidFill>
                <a:srgbClr val="142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sp>
        <p:nvSpPr>
          <p:cNvPr id="2" name="Slide Number Placeholder 1"/>
          <p:cNvSpPr>
            <a:spLocks noGrp="1"/>
          </p:cNvSpPr>
          <p:nvPr>
            <p:ph type="sldNum" sz="quarter" idx="12"/>
          </p:nvPr>
        </p:nvSpPr>
        <p:spPr/>
        <p:txBody>
          <a:bodyPr/>
          <a:lstStyle/>
          <a:p>
            <a:fld id="{2EFEF571-C9B4-4D92-A7F7-315B894862A8}" type="slidenum">
              <a:rPr lang="en-US" smtClean="0"/>
              <a:pPr/>
              <a:t>2</a:t>
            </a:fld>
            <a:endParaRPr lang="en-US" dirty="0"/>
          </a:p>
        </p:txBody>
      </p:sp>
    </p:spTree>
    <p:extLst>
      <p:ext uri="{BB962C8B-B14F-4D97-AF65-F5344CB8AC3E}">
        <p14:creationId xmlns:p14="http://schemas.microsoft.com/office/powerpoint/2010/main" val="26309248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20</a:t>
            </a:fld>
            <a:endParaRPr lang="en-US" dirty="0"/>
          </a:p>
        </p:txBody>
      </p:sp>
      <p:sp>
        <p:nvSpPr>
          <p:cNvPr id="4" name="Rectangle 3"/>
          <p:cNvSpPr/>
          <p:nvPr/>
        </p:nvSpPr>
        <p:spPr>
          <a:xfrm>
            <a:off x="403098" y="420328"/>
            <a:ext cx="8369764" cy="3170099"/>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Security in IBM FileNet</a:t>
            </a:r>
          </a:p>
          <a:p>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Goals of security</a:t>
            </a:r>
            <a:b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Control access to information assets in the system.</a:t>
            </a:r>
          </a:p>
          <a:p>
            <a:pPr marL="628650" lvl="1"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Provide a framework for managing control of the assets.</a:t>
            </a:r>
          </a:p>
          <a:p>
            <a:pPr lvl="1"/>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IBM FileNet P8 security mode</a:t>
            </a:r>
          </a:p>
          <a:p>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Wide range of options for flexible security solutions</a:t>
            </a:r>
          </a:p>
          <a:p>
            <a:pPr lvl="1"/>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Domain architecture defines a security context</a:t>
            </a:r>
            <a:b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Limits access to domain resources.</a:t>
            </a:r>
          </a:p>
          <a:p>
            <a:pPr marL="628650" lvl="1"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Grants access only to users with sufficient permissions.</a:t>
            </a:r>
          </a:p>
          <a:p>
            <a:pPr marL="628650" lvl="1"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Specifies permissible actions on objects.</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47381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21</a:t>
            </a:fld>
            <a:endParaRPr lang="en-US" dirty="0"/>
          </a:p>
        </p:txBody>
      </p:sp>
      <p:sp>
        <p:nvSpPr>
          <p:cNvPr id="4" name="Rectangle 3"/>
          <p:cNvSpPr/>
          <p:nvPr/>
        </p:nvSpPr>
        <p:spPr>
          <a:xfrm>
            <a:off x="347071" y="294204"/>
            <a:ext cx="8369764" cy="4570482"/>
          </a:xfrm>
          <a:prstGeom prst="rect">
            <a:avLst/>
          </a:prstGeom>
        </p:spPr>
        <p:txBody>
          <a:bodyPr wrap="square">
            <a:spAutoFit/>
          </a:bodyPr>
          <a:lstStyle/>
          <a:p>
            <a:r>
              <a:rPr lang="en-US" sz="1600" b="1" dirty="0">
                <a:solidFill>
                  <a:srgbClr val="0070C0"/>
                </a:solidFill>
                <a:latin typeface="Calibri" panose="020F0502020204030204" pitchFamily="34" charset="0"/>
                <a:cs typeface="Calibri" panose="020F0502020204030204" pitchFamily="34" charset="0"/>
              </a:rPr>
              <a:t>Authentication</a:t>
            </a:r>
            <a:r>
              <a:rPr lang="en-US" sz="1600" b="1" dirty="0">
                <a:solidFill>
                  <a:schemeClr val="tx2"/>
                </a:solidFill>
                <a:latin typeface="Calibri" panose="020F0502020204030204" pitchFamily="34" charset="0"/>
                <a:cs typeface="Calibri" panose="020F0502020204030204" pitchFamily="34" charset="0"/>
              </a:rPr>
              <a:t/>
            </a:r>
            <a:br>
              <a:rPr lang="en-US" sz="1600" b="1" dirty="0">
                <a:solidFill>
                  <a:schemeClr val="tx2"/>
                </a:solidFill>
                <a:latin typeface="Calibri" panose="020F0502020204030204" pitchFamily="34" charset="0"/>
                <a:cs typeface="Calibri" panose="020F0502020204030204" pitchFamily="34" charset="0"/>
              </a:rPr>
            </a:br>
            <a:endParaRPr lang="en-US" sz="1600" b="1" dirty="0">
              <a:solidFill>
                <a:schemeClr val="tx2"/>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Authentication</a:t>
            </a:r>
          </a:p>
          <a:p>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Who you are.</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Identifies the user who is trying to log on.</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Requires credentials (a user name and password).</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Uses an authentication provider LDAP directory service</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Creates a security token (a data structure that typically </a:t>
            </a:r>
            <a:br>
              <a:rPr lang="en-US" sz="1100" dirty="0">
                <a:solidFill>
                  <a:schemeClr val="tx2"/>
                </a:solidFill>
                <a:latin typeface="Calibri" panose="020F0502020204030204" pitchFamily="34" charset="0"/>
                <a:cs typeface="Calibri" panose="020F0502020204030204" pitchFamily="34" charset="0"/>
              </a:rPr>
            </a:br>
            <a:r>
              <a:rPr lang="en-US" sz="1100" dirty="0">
                <a:solidFill>
                  <a:schemeClr val="tx2"/>
                </a:solidFill>
                <a:latin typeface="Calibri" panose="020F0502020204030204" pitchFamily="34" charset="0"/>
                <a:cs typeface="Calibri" panose="020F0502020204030204" pitchFamily="34" charset="0"/>
              </a:rPr>
              <a:t>persists until the user logs out).</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Uses JAAS and WS-Security standards.</a:t>
            </a:r>
          </a:p>
          <a:p>
            <a:pPr lvl="1"/>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FileNet P8 domain</a:t>
            </a:r>
          </a:p>
          <a:p>
            <a:endParaRPr lang="en-US" sz="11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Provides the security context for authenticating applications.</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Is created during IBM FileNet P8 Platform installation.</a:t>
            </a:r>
            <a:endParaRPr lang="en-US" sz="1200" dirty="0">
              <a:solidFill>
                <a:schemeClr val="tx2"/>
              </a:solidFill>
              <a:latin typeface="Calibri" panose="020F0502020204030204" pitchFamily="34" charset="0"/>
              <a:cs typeface="Calibri" panose="020F0502020204030204" pitchFamily="34" charset="0"/>
            </a:endParaRPr>
          </a:p>
          <a:p>
            <a:endParaRPr lang="en-US" dirty="0"/>
          </a:p>
          <a:p>
            <a:r>
              <a:rPr lang="en-US" sz="1200" b="1" dirty="0">
                <a:solidFill>
                  <a:schemeClr val="tx2"/>
                </a:solidFill>
                <a:latin typeface="Calibri" panose="020F0502020204030204" pitchFamily="34" charset="0"/>
                <a:cs typeface="Calibri" panose="020F0502020204030204" pitchFamily="34" charset="0"/>
              </a:rPr>
              <a:t>Authentication - </a:t>
            </a:r>
            <a:r>
              <a:rPr lang="en-US" sz="1200" dirty="0">
                <a:solidFill>
                  <a:schemeClr val="tx2"/>
                </a:solidFill>
                <a:latin typeface="Calibri" panose="020F0502020204030204" pitchFamily="34" charset="0"/>
                <a:cs typeface="Calibri" panose="020F0502020204030204" pitchFamily="34" charset="0"/>
              </a:rPr>
              <a:t>Authentication is the act of verifying a user identity based on credentials that the user presents. Authentication of individuals, or ideally of the roles that an individual has, through the external authentication mechanism, is key to the security features in IBM FileNet Content Manager. The two standards at the core of the authentication process in FileNet Content Manager are the Java Authentication and Authorization Service (JAAS) standard and the Web Services Security standard. The JAAS standard forms the framework for security interoperability in the Java EE world. The Web Services Security standard forms the framework for security interoperability in the heterogeneous world of clients and servers that communicate through web services interfaces. </a:t>
            </a:r>
          </a:p>
          <a:p>
            <a:endParaRPr lang="en-US" sz="1100" dirty="0">
              <a:solidFill>
                <a:schemeClr val="tx2"/>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4752215" y="535427"/>
            <a:ext cx="3816381" cy="2795848"/>
          </a:xfrm>
          <a:prstGeom prst="rect">
            <a:avLst/>
          </a:prstGeom>
        </p:spPr>
      </p:pic>
    </p:spTree>
    <p:extLst>
      <p:ext uri="{BB962C8B-B14F-4D97-AF65-F5344CB8AC3E}">
        <p14:creationId xmlns:p14="http://schemas.microsoft.com/office/powerpoint/2010/main" val="364956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22</a:t>
            </a:fld>
            <a:endParaRPr lang="en-US" dirty="0"/>
          </a:p>
        </p:txBody>
      </p:sp>
      <p:sp>
        <p:nvSpPr>
          <p:cNvPr id="4" name="Rectangle 3"/>
          <p:cNvSpPr/>
          <p:nvPr/>
        </p:nvSpPr>
        <p:spPr>
          <a:xfrm>
            <a:off x="347071" y="294204"/>
            <a:ext cx="8369764" cy="6017032"/>
          </a:xfrm>
          <a:prstGeom prst="rect">
            <a:avLst/>
          </a:prstGeom>
        </p:spPr>
        <p:txBody>
          <a:bodyPr wrap="square">
            <a:spAutoFit/>
          </a:bodyPr>
          <a:lstStyle/>
          <a:p>
            <a:endParaRPr lang="en-US" dirty="0">
              <a:solidFill>
                <a:schemeClr val="tx2"/>
              </a:solidFill>
            </a:endParaRPr>
          </a:p>
          <a:p>
            <a:r>
              <a:rPr lang="en-US" sz="1400" b="1" dirty="0">
                <a:solidFill>
                  <a:schemeClr val="tx2"/>
                </a:solidFill>
                <a:latin typeface="Calibri" panose="020F0502020204030204" pitchFamily="34" charset="0"/>
                <a:cs typeface="Calibri" panose="020F0502020204030204" pitchFamily="34" charset="0"/>
              </a:rPr>
              <a:t>Authentication provider </a:t>
            </a:r>
            <a:r>
              <a:rPr lang="en-US" sz="1200" b="1" dirty="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An authentication provider is a supported LDAP-compliant directory service that provides authentication for the FileNet P8 domain. The authentication provider is identified during FileNet P8 installation through the JAAS configuration. </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Supported directory service providers include IBM Tivoli Directory Server, CA Directory, Novell </a:t>
            </a:r>
            <a:r>
              <a:rPr lang="en-US" sz="1200" dirty="0" err="1">
                <a:solidFill>
                  <a:schemeClr val="tx2"/>
                </a:solidFill>
                <a:latin typeface="Calibri" panose="020F0502020204030204" pitchFamily="34" charset="0"/>
                <a:cs typeface="Calibri" panose="020F0502020204030204" pitchFamily="34" charset="0"/>
              </a:rPr>
              <a:t>eDirectory</a:t>
            </a:r>
            <a:r>
              <a:rPr lang="en-US" sz="1200" dirty="0">
                <a:solidFill>
                  <a:schemeClr val="tx2"/>
                </a:solidFill>
                <a:latin typeface="Calibri" panose="020F0502020204030204" pitchFamily="34" charset="0"/>
                <a:cs typeface="Calibri" panose="020F0502020204030204" pitchFamily="34" charset="0"/>
              </a:rPr>
              <a:t>, Sun Java Directory Server, Oracle Directory Server, and Microsoft Active Directory.</a:t>
            </a:r>
          </a:p>
          <a:p>
            <a:endParaRPr lang="en-US" sz="1200" dirty="0">
              <a:latin typeface="Calibri" panose="020F0502020204030204" pitchFamily="34" charset="0"/>
              <a:cs typeface="Calibri" panose="020F0502020204030204" pitchFamily="34" charset="0"/>
            </a:endParaRPr>
          </a:p>
          <a:p>
            <a:r>
              <a:rPr lang="en-US" sz="1600" b="1" dirty="0">
                <a:solidFill>
                  <a:srgbClr val="0070C0"/>
                </a:solidFill>
                <a:latin typeface="Calibri" panose="020F0502020204030204" pitchFamily="34" charset="0"/>
                <a:cs typeface="Calibri" panose="020F0502020204030204" pitchFamily="34" charset="0"/>
              </a:rPr>
              <a:t>Authorization</a:t>
            </a:r>
            <a:r>
              <a:rPr lang="en-US" sz="1600" b="1" dirty="0">
                <a:solidFill>
                  <a:schemeClr val="tx2"/>
                </a:solidFill>
                <a:latin typeface="Calibri" panose="020F0502020204030204" pitchFamily="34" charset="0"/>
                <a:cs typeface="Calibri" panose="020F0502020204030204" pitchFamily="34" charset="0"/>
              </a:rPr>
              <a:t/>
            </a:r>
            <a:br>
              <a:rPr lang="en-US" sz="1600" b="1" dirty="0">
                <a:solidFill>
                  <a:schemeClr val="tx2"/>
                </a:solidFill>
                <a:latin typeface="Calibri" panose="020F0502020204030204" pitchFamily="34" charset="0"/>
                <a:cs typeface="Calibri" panose="020F0502020204030204" pitchFamily="34" charset="0"/>
              </a:rPr>
            </a:br>
            <a:endParaRPr lang="en-US" sz="1200" b="1"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What you can do</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Determines what the user can do (examples: view, delete, modify).</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Requires </a:t>
            </a:r>
            <a:r>
              <a:rPr lang="en-US" sz="1100" dirty="0" smtClean="0">
                <a:solidFill>
                  <a:schemeClr val="tx2"/>
                </a:solidFill>
                <a:latin typeface="Calibri" panose="020F0502020204030204" pitchFamily="34" charset="0"/>
                <a:cs typeface="Calibri" panose="020F0502020204030204" pitchFamily="34" charset="0"/>
              </a:rPr>
              <a:t>earlier </a:t>
            </a:r>
            <a:r>
              <a:rPr lang="en-US" sz="1100" dirty="0">
                <a:solidFill>
                  <a:schemeClr val="tx2"/>
                </a:solidFill>
                <a:latin typeface="Calibri" panose="020F0502020204030204" pitchFamily="34" charset="0"/>
                <a:cs typeface="Calibri" panose="020F0502020204030204" pitchFamily="34" charset="0"/>
              </a:rPr>
              <a:t>authentication.</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Uses Security token that is generated during authentication.</a:t>
            </a:r>
          </a:p>
          <a:p>
            <a:pPr marL="628650" lvl="1" indent="-171450">
              <a:buFont typeface="Wingdings" panose="05000000000000000000" pitchFamily="2" charset="2"/>
              <a:buChar char="ü"/>
            </a:pPr>
            <a:r>
              <a:rPr lang="en-US" sz="1100" dirty="0" smtClean="0">
                <a:solidFill>
                  <a:schemeClr val="tx2"/>
                </a:solidFill>
                <a:latin typeface="Calibri" panose="020F0502020204030204" pitchFamily="34" charset="0"/>
                <a:cs typeface="Calibri" panose="020F0502020204030204" pitchFamily="34" charset="0"/>
              </a:rPr>
              <a:t>It is </a:t>
            </a:r>
            <a:r>
              <a:rPr lang="en-US" sz="1100" dirty="0">
                <a:solidFill>
                  <a:schemeClr val="tx2"/>
                </a:solidFill>
                <a:latin typeface="Calibri" panose="020F0502020204030204" pitchFamily="34" charset="0"/>
                <a:cs typeface="Calibri" panose="020F0502020204030204" pitchFamily="34" charset="0"/>
              </a:rPr>
              <a:t>object-based. </a:t>
            </a:r>
            <a:endParaRPr lang="en-US" sz="1600" b="1" dirty="0">
              <a:solidFill>
                <a:schemeClr val="tx2"/>
              </a:solidFill>
              <a:latin typeface="Calibri" panose="020F0502020204030204" pitchFamily="34" charset="0"/>
              <a:cs typeface="Calibri" panose="020F0502020204030204" pitchFamily="34" charset="0"/>
            </a:endParaRPr>
          </a:p>
          <a:p>
            <a:endParaRPr lang="en-US" dirty="0"/>
          </a:p>
          <a:p>
            <a:r>
              <a:rPr lang="en-US" sz="1200" dirty="0">
                <a:solidFill>
                  <a:schemeClr val="tx2"/>
                </a:solidFill>
                <a:latin typeface="Calibri" panose="020F0502020204030204" pitchFamily="34" charset="0"/>
                <a:cs typeface="Calibri" panose="020F0502020204030204" pitchFamily="34" charset="0"/>
              </a:rPr>
              <a:t>When an authenticated security principal attempts to access FileNet P8 objects, Content Platform Engine attempts to retrieve that principal's user and group memberships from the directory service provider. If successful, the user is authorized to complete actions on the object.</a:t>
            </a:r>
            <a:endParaRPr lang="en-US" sz="1200" b="1" dirty="0">
              <a:solidFill>
                <a:schemeClr val="tx2"/>
              </a:solidFill>
              <a:latin typeface="Calibri" panose="020F0502020204030204" pitchFamily="34" charset="0"/>
              <a:cs typeface="Calibri" panose="020F0502020204030204" pitchFamily="34" charset="0"/>
            </a:endParaRPr>
          </a:p>
          <a:p>
            <a:endParaRPr lang="en-US" sz="1200" b="1" dirty="0">
              <a:solidFill>
                <a:schemeClr val="tx2"/>
              </a:solidFill>
              <a:latin typeface="Calibri" panose="020F0502020204030204" pitchFamily="34" charset="0"/>
              <a:cs typeface="Calibri" panose="020F0502020204030204" pitchFamily="34" charset="0"/>
            </a:endParaRPr>
          </a:p>
          <a:p>
            <a:endParaRPr lang="en-US" sz="1200" b="1"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lvl="1"/>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23642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23</a:t>
            </a:fld>
            <a:endParaRPr lang="en-US" dirty="0"/>
          </a:p>
        </p:txBody>
      </p:sp>
      <p:sp>
        <p:nvSpPr>
          <p:cNvPr id="4" name="Rectangle 3"/>
          <p:cNvSpPr/>
          <p:nvPr/>
        </p:nvSpPr>
        <p:spPr>
          <a:xfrm>
            <a:off x="347071" y="294204"/>
            <a:ext cx="8369764" cy="4478149"/>
          </a:xfrm>
          <a:prstGeom prst="rect">
            <a:avLst/>
          </a:prstGeom>
        </p:spPr>
        <p:txBody>
          <a:bodyPr wrap="square">
            <a:spAutoFit/>
          </a:bodyPr>
          <a:lstStyle/>
          <a:p>
            <a:r>
              <a:rPr lang="en-US" sz="1600" b="1" dirty="0">
                <a:solidFill>
                  <a:srgbClr val="0070C0"/>
                </a:solidFill>
                <a:latin typeface="Calibri" panose="020F0502020204030204" pitchFamily="34" charset="0"/>
                <a:cs typeface="Calibri" panose="020F0502020204030204" pitchFamily="34" charset="0"/>
              </a:rPr>
              <a:t>User roles</a:t>
            </a:r>
            <a:br>
              <a:rPr lang="en-US" sz="1600" b="1" dirty="0">
                <a:solidFill>
                  <a:srgbClr val="0070C0"/>
                </a:solidFill>
                <a:latin typeface="Calibri" panose="020F0502020204030204" pitchFamily="34" charset="0"/>
                <a:cs typeface="Calibri" panose="020F0502020204030204" pitchFamily="34" charset="0"/>
              </a:rPr>
            </a:br>
            <a:r>
              <a:rPr lang="en-US" sz="1600" b="1" dirty="0">
                <a:solidFill>
                  <a:srgbClr val="0070C0"/>
                </a:solidFill>
                <a:latin typeface="Calibri" panose="020F0502020204030204" pitchFamily="34" charset="0"/>
                <a:cs typeface="Calibri" panose="020F0502020204030204" pitchFamily="34" charset="0"/>
              </a:rPr>
              <a:t>	</a:t>
            </a:r>
            <a:r>
              <a:rPr lang="en-US" sz="1100" dirty="0">
                <a:solidFill>
                  <a:schemeClr val="tx2"/>
                </a:solidFill>
                <a:latin typeface="Calibri" panose="020F0502020204030204" pitchFamily="34" charset="0"/>
                <a:cs typeface="Calibri" panose="020F0502020204030204" pitchFamily="34" charset="0"/>
              </a:rPr>
              <a:t>Different user roles are responsible for securing different types of objects. For example, administrators, solution builders, authors, and users might have different access rights to the same objects. </a:t>
            </a:r>
            <a:br>
              <a:rPr lang="en-US" sz="1100" dirty="0">
                <a:solidFill>
                  <a:schemeClr val="tx2"/>
                </a:solidFill>
                <a:latin typeface="Calibri" panose="020F0502020204030204" pitchFamily="34" charset="0"/>
                <a:cs typeface="Calibri" panose="020F0502020204030204" pitchFamily="34" charset="0"/>
              </a:rPr>
            </a:br>
            <a:endParaRPr lang="en-US" sz="1100" dirty="0">
              <a:solidFill>
                <a:schemeClr val="tx2"/>
              </a:solidFill>
              <a:latin typeface="Calibri" panose="020F0502020204030204" pitchFamily="34" charset="0"/>
              <a:cs typeface="Calibri" panose="020F0502020204030204" pitchFamily="34" charset="0"/>
            </a:endParaRPr>
          </a:p>
          <a:p>
            <a:pPr algn="just"/>
            <a:r>
              <a:rPr lang="en-US" sz="1100" dirty="0">
                <a:solidFill>
                  <a:schemeClr val="tx2"/>
                </a:solidFill>
                <a:latin typeface="Calibri" panose="020F0502020204030204" pitchFamily="34" charset="0"/>
                <a:cs typeface="Calibri" panose="020F0502020204030204" pitchFamily="34" charset="0"/>
              </a:rPr>
              <a:t>Even administrators with access to Administration Console for Content Platform Engine can have different levels of access to objects. For example, one administrator might have permission to modify document classes, properties and templates that another administrator has no access to.</a:t>
            </a:r>
            <a:endParaRPr lang="en-US" sz="1100" b="1" dirty="0">
              <a:solidFill>
                <a:schemeClr val="tx2"/>
              </a:solidFill>
              <a:latin typeface="Calibri" panose="020F0502020204030204" pitchFamily="34" charset="0"/>
              <a:cs typeface="Calibri" panose="020F0502020204030204" pitchFamily="34" charset="0"/>
            </a:endParaRPr>
          </a:p>
          <a:p>
            <a:r>
              <a:rPr lang="en-US" sz="1100" b="1" dirty="0">
                <a:solidFill>
                  <a:schemeClr val="tx2"/>
                </a:solidFill>
                <a:latin typeface="Calibri" panose="020F0502020204030204" pitchFamily="34" charset="0"/>
                <a:cs typeface="Calibri" panose="020F0502020204030204" pitchFamily="34" charset="0"/>
              </a:rPr>
              <a:t/>
            </a:r>
            <a:br>
              <a:rPr lang="en-US" sz="1100" b="1" dirty="0">
                <a:solidFill>
                  <a:schemeClr val="tx2"/>
                </a:solidFill>
                <a:latin typeface="Calibri" panose="020F0502020204030204" pitchFamily="34" charset="0"/>
                <a:cs typeface="Calibri" panose="020F0502020204030204" pitchFamily="34" charset="0"/>
              </a:rPr>
            </a:br>
            <a:r>
              <a:rPr lang="en-US" sz="1100" b="1" dirty="0">
                <a:solidFill>
                  <a:schemeClr val="tx2"/>
                </a:solidFill>
                <a:latin typeface="Calibri" panose="020F0502020204030204" pitchFamily="34" charset="0"/>
                <a:cs typeface="Calibri" panose="020F0502020204030204" pitchFamily="34" charset="0"/>
              </a:rPr>
              <a:t>Independent and dependent security</a:t>
            </a:r>
            <a:br>
              <a:rPr lang="en-US" sz="1100" b="1" dirty="0">
                <a:solidFill>
                  <a:schemeClr val="tx2"/>
                </a:solidFill>
                <a:latin typeface="Calibri" panose="020F0502020204030204" pitchFamily="34" charset="0"/>
                <a:cs typeface="Calibri" panose="020F0502020204030204" pitchFamily="34" charset="0"/>
              </a:rPr>
            </a:br>
            <a:endParaRPr lang="en-US" sz="1100" b="1" dirty="0">
              <a:solidFill>
                <a:schemeClr val="tx2"/>
              </a:solidFill>
              <a:latin typeface="Calibri" panose="020F0502020204030204" pitchFamily="34" charset="0"/>
              <a:cs typeface="Calibri" panose="020F0502020204030204" pitchFamily="34" charset="0"/>
            </a:endParaRPr>
          </a:p>
          <a:p>
            <a:r>
              <a:rPr lang="en-US" sz="1100" dirty="0">
                <a:solidFill>
                  <a:schemeClr val="tx2"/>
                </a:solidFill>
                <a:latin typeface="Calibri" panose="020F0502020204030204" pitchFamily="34" charset="0"/>
                <a:cs typeface="Calibri" panose="020F0502020204030204" pitchFamily="34" charset="0"/>
              </a:rPr>
              <a:t>Most objects have Access control Lists (ACLs) that can be independently set. These objects are called </a:t>
            </a:r>
            <a:r>
              <a:rPr lang="en-US" sz="1100" b="1" dirty="0">
                <a:solidFill>
                  <a:schemeClr val="tx2"/>
                </a:solidFill>
                <a:latin typeface="Calibri" panose="020F0502020204030204" pitchFamily="34" charset="0"/>
                <a:cs typeface="Calibri" panose="020F0502020204030204" pitchFamily="34" charset="0"/>
              </a:rPr>
              <a:t>independently</a:t>
            </a:r>
            <a:r>
              <a:rPr lang="en-US" sz="1100" dirty="0">
                <a:solidFill>
                  <a:schemeClr val="tx2"/>
                </a:solidFill>
                <a:latin typeface="Calibri" panose="020F0502020204030204" pitchFamily="34" charset="0"/>
                <a:cs typeface="Calibri" panose="020F0502020204030204" pitchFamily="34" charset="0"/>
              </a:rPr>
              <a:t> securable. </a:t>
            </a:r>
            <a:br>
              <a:rPr lang="en-US" sz="1100" dirty="0">
                <a:solidFill>
                  <a:schemeClr val="tx2"/>
                </a:solidFill>
                <a:latin typeface="Calibri" panose="020F0502020204030204" pitchFamily="34" charset="0"/>
                <a:cs typeface="Calibri" panose="020F0502020204030204" pitchFamily="34" charset="0"/>
              </a:rPr>
            </a:br>
            <a:endParaRPr lang="en-US" sz="1100" dirty="0">
              <a:solidFill>
                <a:schemeClr val="tx2"/>
              </a:solidFill>
              <a:latin typeface="Calibri" panose="020F0502020204030204" pitchFamily="34" charset="0"/>
              <a:cs typeface="Calibri" panose="020F0502020204030204" pitchFamily="34" charset="0"/>
            </a:endParaRPr>
          </a:p>
          <a:p>
            <a:r>
              <a:rPr lang="en-US" sz="1100" b="1" dirty="0">
                <a:solidFill>
                  <a:schemeClr val="tx2"/>
                </a:solidFill>
                <a:latin typeface="Calibri" panose="020F0502020204030204" pitchFamily="34" charset="0"/>
                <a:cs typeface="Calibri" panose="020F0502020204030204" pitchFamily="34" charset="0"/>
              </a:rPr>
              <a:t>Dependently</a:t>
            </a:r>
            <a:r>
              <a:rPr lang="en-US" sz="1100" dirty="0">
                <a:solidFill>
                  <a:schemeClr val="tx2"/>
                </a:solidFill>
                <a:latin typeface="Calibri" panose="020F0502020204030204" pitchFamily="34" charset="0"/>
                <a:cs typeface="Calibri" panose="020F0502020204030204" pitchFamily="34" charset="0"/>
              </a:rPr>
              <a:t> securable objects depend on their parent object for their access rights. They are secured through the parent object. </a:t>
            </a:r>
            <a:br>
              <a:rPr lang="en-US" sz="1100" dirty="0">
                <a:solidFill>
                  <a:schemeClr val="tx2"/>
                </a:solidFill>
                <a:latin typeface="Calibri" panose="020F0502020204030204" pitchFamily="34" charset="0"/>
                <a:cs typeface="Calibri" panose="020F0502020204030204" pitchFamily="34" charset="0"/>
              </a:rPr>
            </a:br>
            <a:endParaRPr lang="en-US" sz="1100" dirty="0">
              <a:solidFill>
                <a:schemeClr val="tx2"/>
              </a:solidFill>
              <a:latin typeface="Calibri" panose="020F0502020204030204" pitchFamily="34" charset="0"/>
              <a:cs typeface="Calibri" panose="020F0502020204030204" pitchFamily="34" charset="0"/>
            </a:endParaRPr>
          </a:p>
          <a:p>
            <a:r>
              <a:rPr lang="en-US" sz="1100" dirty="0">
                <a:solidFill>
                  <a:schemeClr val="tx2"/>
                </a:solidFill>
                <a:latin typeface="Calibri" panose="020F0502020204030204" pitchFamily="34" charset="0"/>
                <a:cs typeface="Calibri" panose="020F0502020204030204" pitchFamily="34" charset="0"/>
              </a:rPr>
              <a:t>Examples of dependently securable objects follow: </a:t>
            </a:r>
            <a:br>
              <a:rPr lang="en-US" sz="1100" dirty="0">
                <a:solidFill>
                  <a:schemeClr val="tx2"/>
                </a:solidFill>
                <a:latin typeface="Calibri" panose="020F0502020204030204" pitchFamily="34" charset="0"/>
                <a:cs typeface="Calibri" panose="020F0502020204030204" pitchFamily="34" charset="0"/>
              </a:rPr>
            </a:br>
            <a:endParaRPr lang="en-US" sz="11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Content elements, which have the same security as the associated document object. </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A property that is assigned to a securable object, which has the same security as that object. </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The individual choices in a choice list, which have the same security as the object that the choice list is assigned to </a:t>
            </a:r>
          </a:p>
          <a:p>
            <a:pPr marL="628650" lvl="1" indent="-1714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A lifecycle state in a lifecycle policy.</a:t>
            </a:r>
            <a:br>
              <a:rPr lang="en-US" sz="1100" dirty="0">
                <a:solidFill>
                  <a:schemeClr val="tx2"/>
                </a:solidFill>
                <a:latin typeface="Calibri" panose="020F0502020204030204" pitchFamily="34" charset="0"/>
                <a:cs typeface="Calibri" panose="020F0502020204030204" pitchFamily="34" charset="0"/>
              </a:rPr>
            </a:br>
            <a:endParaRPr lang="en-US" sz="1100" dirty="0">
              <a:solidFill>
                <a:schemeClr val="tx2"/>
              </a:solidFill>
              <a:latin typeface="Calibri" panose="020F0502020204030204" pitchFamily="34" charset="0"/>
              <a:cs typeface="Calibri" panose="020F0502020204030204" pitchFamily="34" charset="0"/>
            </a:endParaRPr>
          </a:p>
          <a:p>
            <a:pPr algn="just"/>
            <a:r>
              <a:rPr lang="en-US" sz="1100" dirty="0">
                <a:solidFill>
                  <a:schemeClr val="tx2"/>
                </a:solidFill>
                <a:latin typeface="Calibri" panose="020F0502020204030204" pitchFamily="34" charset="0"/>
                <a:cs typeface="Calibri" panose="020F0502020204030204" pitchFamily="34" charset="0"/>
              </a:rPr>
              <a:t>Security is more than securing documents and folders. The security of the system design determines which objects are securable by which users. For example, administrators might be responsible for securing the domain root and the object stores. Application builders might be responsible for securing classes, instances like stored searches and entry templates, and property templates. Authors might be responsible for securing folders and documents.</a:t>
            </a:r>
            <a:endParaRPr lang="en-US" sz="11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5928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24</a:t>
            </a:fld>
            <a:endParaRPr lang="en-US" dirty="0"/>
          </a:p>
        </p:txBody>
      </p:sp>
      <p:sp>
        <p:nvSpPr>
          <p:cNvPr id="4" name="Rectangle 3"/>
          <p:cNvSpPr/>
          <p:nvPr/>
        </p:nvSpPr>
        <p:spPr>
          <a:xfrm>
            <a:off x="403098" y="581206"/>
            <a:ext cx="8369764" cy="3908762"/>
          </a:xfrm>
          <a:prstGeom prst="rect">
            <a:avLst/>
          </a:prstGeom>
        </p:spPr>
        <p:txBody>
          <a:bodyPr wrap="square">
            <a:spAutoFit/>
          </a:bodyPr>
          <a:lstStyle/>
          <a:p>
            <a:pPr marL="0" lvl="1"/>
            <a:r>
              <a:rPr lang="en-US" sz="1600" b="1" dirty="0">
                <a:solidFill>
                  <a:srgbClr val="0070C0"/>
                </a:solidFill>
                <a:latin typeface="Calibri" panose="020F0502020204030204" pitchFamily="34" charset="0"/>
                <a:cs typeface="Calibri" panose="020F0502020204030204" pitchFamily="34" charset="0"/>
              </a:rPr>
              <a:t>Security principals</a:t>
            </a:r>
            <a:br>
              <a:rPr lang="en-US" sz="1600" b="1" dirty="0">
                <a:solidFill>
                  <a:srgbClr val="0070C0"/>
                </a:solidFill>
                <a:latin typeface="Calibri" panose="020F0502020204030204" pitchFamily="34" charset="0"/>
                <a:cs typeface="Calibri" panose="020F0502020204030204" pitchFamily="34" charset="0"/>
              </a:rPr>
            </a:br>
            <a:endParaRPr lang="en-US" sz="1600" dirty="0">
              <a:solidFill>
                <a:srgbClr val="0070C0"/>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 Generic name for users and groups</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 Are identified by a security identifier (SID)</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Stored internally in the Content Platform Engine.</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SID does not change after assignment.</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
            </a:pPr>
            <a:r>
              <a:rPr lang="en-US" sz="1200" dirty="0">
                <a:solidFill>
                  <a:schemeClr val="tx2"/>
                </a:solidFill>
                <a:latin typeface="Calibri" panose="020F0502020204030204" pitchFamily="34" charset="0"/>
                <a:cs typeface="Calibri" panose="020F0502020204030204" pitchFamily="34" charset="0"/>
              </a:rPr>
              <a:t>Are special logical security principals that are maintained by the Content Platform Engine</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AUTHENTICATED-USERS (all domain users)</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CREATOR-OWNER</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Use naming conventions.</a:t>
            </a: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lvl="1"/>
            <a:endParaRPr lang="en-US" sz="1200" dirty="0">
              <a:solidFill>
                <a:schemeClr val="tx2"/>
              </a:solidFill>
              <a:latin typeface="Calibri" panose="020F0502020204030204" pitchFamily="34" charset="0"/>
              <a:cs typeface="Calibri" panose="020F0502020204030204" pitchFamily="34"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82815" y="3420045"/>
            <a:ext cx="4677120" cy="882622"/>
          </a:xfrm>
          <a:prstGeom prst="rect">
            <a:avLst/>
          </a:prstGeom>
          <a:noFill/>
          <a:ln>
            <a:noFill/>
          </a:ln>
        </p:spPr>
      </p:pic>
    </p:spTree>
    <p:extLst>
      <p:ext uri="{BB962C8B-B14F-4D97-AF65-F5344CB8AC3E}">
        <p14:creationId xmlns:p14="http://schemas.microsoft.com/office/powerpoint/2010/main" val="3133869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25</a:t>
            </a:fld>
            <a:endParaRPr lang="en-US" dirty="0"/>
          </a:p>
        </p:txBody>
      </p:sp>
      <p:sp>
        <p:nvSpPr>
          <p:cNvPr id="2" name="Rectangle 1"/>
          <p:cNvSpPr/>
          <p:nvPr/>
        </p:nvSpPr>
        <p:spPr>
          <a:xfrm>
            <a:off x="403098" y="345899"/>
            <a:ext cx="8340435" cy="3908762"/>
          </a:xfrm>
          <a:prstGeom prst="rect">
            <a:avLst/>
          </a:prstGeom>
        </p:spPr>
        <p:txBody>
          <a:bodyPr wrap="square">
            <a:spAutoFit/>
          </a:bodyPr>
          <a:lstStyle/>
          <a:p>
            <a:endParaRPr lang="en-US" sz="1200" dirty="0">
              <a:solidFill>
                <a:srgbClr val="000000"/>
              </a:solidFill>
              <a:latin typeface="Calibri" panose="020F0502020204030204" pitchFamily="34" charset="0"/>
              <a:cs typeface="Calibri" panose="020F0502020204030204" pitchFamily="34" charset="0"/>
            </a:endParaRPr>
          </a:p>
          <a:p>
            <a:pPr algn="just"/>
            <a:r>
              <a:rPr lang="en-US" sz="1200" dirty="0">
                <a:solidFill>
                  <a:srgbClr val="000000"/>
                </a:solidFill>
                <a:latin typeface="Calibri" panose="020F0502020204030204" pitchFamily="34" charset="0"/>
                <a:cs typeface="Calibri" panose="020F0502020204030204" pitchFamily="34" charset="0"/>
              </a:rPr>
              <a:t>The different naming conventions play an important role when you are viewing and configuring security in different contexts. In most of the interfaces that are used for this unit, you see only a short name or a principal name. Security settings that are related to system configuration often use the distinguished name because it is important that the security principal be uniquely identifiable in the security context within which the system is designed to operate.</a:t>
            </a:r>
          </a:p>
          <a:p>
            <a:endParaRPr lang="en-US" sz="1200" dirty="0">
              <a:solidFill>
                <a:srgbClr val="000000"/>
              </a:solidFill>
              <a:latin typeface="Calibri" panose="020F0502020204030204" pitchFamily="34" charset="0"/>
              <a:cs typeface="Calibri" panose="020F0502020204030204" pitchFamily="34" charset="0"/>
            </a:endParaRPr>
          </a:p>
          <a:p>
            <a:r>
              <a:rPr lang="en-US" sz="1200" b="1" dirty="0">
                <a:solidFill>
                  <a:srgbClr val="000000"/>
                </a:solidFill>
                <a:latin typeface="Calibri" panose="020F0502020204030204" pitchFamily="34" charset="0"/>
                <a:cs typeface="Calibri" panose="020F0502020204030204" pitchFamily="34" charset="0"/>
              </a:rPr>
              <a:t>#AUTHENTICATED-USERS </a:t>
            </a:r>
            <a:r>
              <a:rPr lang="en-US" sz="1200" dirty="0">
                <a:solidFill>
                  <a:srgbClr val="000000"/>
                </a:solidFill>
                <a:latin typeface="Calibri" panose="020F0502020204030204" pitchFamily="34" charset="0"/>
                <a:cs typeface="Calibri" panose="020F0502020204030204" pitchFamily="34" charset="0"/>
              </a:rPr>
              <a:t>is a group that consists of all domain users.</a:t>
            </a:r>
          </a:p>
          <a:p>
            <a:endParaRPr lang="en-US" sz="1200" dirty="0">
              <a:solidFill>
                <a:srgbClr val="000000"/>
              </a:solidFill>
              <a:latin typeface="Calibri" panose="020F0502020204030204" pitchFamily="34" charset="0"/>
              <a:cs typeface="Calibri" panose="020F0502020204030204" pitchFamily="34" charset="0"/>
            </a:endParaRPr>
          </a:p>
          <a:p>
            <a:r>
              <a:rPr lang="en-US" sz="1200" b="1" dirty="0">
                <a:solidFill>
                  <a:srgbClr val="000000"/>
                </a:solidFill>
                <a:latin typeface="Calibri" panose="020F0502020204030204" pitchFamily="34" charset="0"/>
                <a:cs typeface="Calibri" panose="020F0502020204030204" pitchFamily="34" charset="0"/>
              </a:rPr>
              <a:t>#CREATOR-OWNER </a:t>
            </a:r>
            <a:r>
              <a:rPr lang="en-US" sz="1200" dirty="0">
                <a:solidFill>
                  <a:srgbClr val="000000"/>
                </a:solidFill>
                <a:latin typeface="Calibri" panose="020F0502020204030204" pitchFamily="34" charset="0"/>
                <a:cs typeface="Calibri" panose="020F0502020204030204" pitchFamily="34" charset="0"/>
              </a:rPr>
              <a:t>is a role that is assigned to anyone who creates an object. Normally, the #CREATOR-OWNER has ownership of the object by default, but this behavior can be changed for security reasons.</a:t>
            </a:r>
          </a:p>
          <a:p>
            <a:endParaRPr lang="en-US" sz="1200" dirty="0">
              <a:solidFill>
                <a:srgbClr val="000000"/>
              </a:solidFill>
              <a:latin typeface="Calibri" panose="020F0502020204030204" pitchFamily="34" charset="0"/>
              <a:cs typeface="Calibri" panose="020F0502020204030204" pitchFamily="34" charset="0"/>
            </a:endParaRPr>
          </a:p>
          <a:p>
            <a:r>
              <a:rPr lang="en-US" sz="1200" dirty="0">
                <a:solidFill>
                  <a:srgbClr val="000000"/>
                </a:solidFill>
                <a:latin typeface="Calibri" panose="020F0502020204030204" pitchFamily="34" charset="0"/>
                <a:cs typeface="Calibri" panose="020F0502020204030204" pitchFamily="34" charset="0"/>
              </a:rPr>
              <a:t>Security principals are also called grantees.</a:t>
            </a:r>
          </a:p>
          <a:p>
            <a:endParaRPr lang="en-US" sz="1200" dirty="0">
              <a:solidFill>
                <a:srgbClr val="000000"/>
              </a:solidFill>
              <a:latin typeface="Calibri" panose="020F0502020204030204" pitchFamily="34" charset="0"/>
              <a:cs typeface="Calibri" panose="020F0502020204030204" pitchFamily="34" charset="0"/>
            </a:endParaRPr>
          </a:p>
          <a:p>
            <a:r>
              <a:rPr lang="en-US" sz="1200" b="1" dirty="0">
                <a:solidFill>
                  <a:srgbClr val="000000"/>
                </a:solidFill>
                <a:latin typeface="Calibri" panose="020F0502020204030204" pitchFamily="34" charset="0"/>
                <a:ea typeface="Calibri" panose="020F0502020204030204" pitchFamily="34" charset="0"/>
              </a:rPr>
              <a:t>Users and groups:</a:t>
            </a:r>
          </a:p>
          <a:p>
            <a:endParaRPr lang="en-US" sz="1600" dirty="0">
              <a:solidFill>
                <a:srgbClr val="000000"/>
              </a:solidFill>
              <a:latin typeface="Arial" panose="020B0604020202020204" pitchFamily="34" charset="0"/>
              <a:ea typeface="Calibri" panose="020F0502020204030204" pitchFamily="34" charset="0"/>
            </a:endParaRPr>
          </a:p>
          <a:p>
            <a:r>
              <a:rPr lang="en-US" sz="1200" dirty="0">
                <a:solidFill>
                  <a:srgbClr val="000000"/>
                </a:solidFill>
                <a:latin typeface="Calibri" panose="020F0502020204030204" pitchFamily="34" charset="0"/>
                <a:ea typeface="Calibri" panose="020F0502020204030204" pitchFamily="34" charset="0"/>
              </a:rPr>
              <a:t>The directory service defines the security principals.</a:t>
            </a:r>
            <a:br>
              <a:rPr lang="en-US" sz="1200" dirty="0">
                <a:solidFill>
                  <a:srgbClr val="000000"/>
                </a:solidFill>
                <a:latin typeface="Calibri" panose="020F0502020204030204" pitchFamily="34" charset="0"/>
                <a:ea typeface="Calibri" panose="020F0502020204030204" pitchFamily="34" charset="0"/>
              </a:rPr>
            </a:br>
            <a:endParaRPr lang="en-US" sz="1200" dirty="0">
              <a:solidFill>
                <a:srgbClr val="000000"/>
              </a:solidFill>
              <a:latin typeface="Arial" panose="020B0604020202020204" pitchFamily="34" charset="0"/>
              <a:ea typeface="Calibri" panose="020F0502020204030204" pitchFamily="34" charset="0"/>
            </a:endParaRPr>
          </a:p>
          <a:p>
            <a:pPr marL="171450"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rPr>
              <a:t>Users are assigned to groups.</a:t>
            </a:r>
            <a:endParaRPr lang="en-US" sz="1200" dirty="0">
              <a:solidFill>
                <a:srgbClr val="000000"/>
              </a:solidFill>
              <a:latin typeface="Arial" panose="020B0604020202020204" pitchFamily="34" charset="0"/>
              <a:ea typeface="Calibri" panose="020F0502020204030204" pitchFamily="34" charset="0"/>
            </a:endParaRPr>
          </a:p>
          <a:p>
            <a:pPr marL="171450"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rPr>
              <a:t>Use groups as primary security principals whenever possible.</a:t>
            </a:r>
            <a:endParaRPr lang="en-US" sz="1200" dirty="0">
              <a:solidFill>
                <a:srgbClr val="000000"/>
              </a:solidFill>
              <a:latin typeface="Arial" panose="020B0604020202020204" pitchFamily="34" charset="0"/>
              <a:ea typeface="Calibri" panose="020F0502020204030204" pitchFamily="34" charset="0"/>
            </a:endParaRPr>
          </a:p>
          <a:p>
            <a:pPr marL="171450"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rPr>
              <a:t>Example for a Finance department</a:t>
            </a:r>
            <a:endParaRPr lang="en-US" sz="1200" dirty="0">
              <a:latin typeface="Calibri" panose="020F0502020204030204" pitchFamily="34" charset="0"/>
              <a:cs typeface="Calibri" panose="020F0502020204030204"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780577" y="2828260"/>
            <a:ext cx="3853060" cy="1303226"/>
          </a:xfrm>
          <a:prstGeom prst="rect">
            <a:avLst/>
          </a:prstGeom>
          <a:noFill/>
          <a:ln>
            <a:noFill/>
          </a:ln>
        </p:spPr>
      </p:pic>
    </p:spTree>
    <p:extLst>
      <p:ext uri="{BB962C8B-B14F-4D97-AF65-F5344CB8AC3E}">
        <p14:creationId xmlns:p14="http://schemas.microsoft.com/office/powerpoint/2010/main" val="2325798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26</a:t>
            </a:fld>
            <a:endParaRPr lang="en-US" dirty="0"/>
          </a:p>
        </p:txBody>
      </p:sp>
      <p:sp>
        <p:nvSpPr>
          <p:cNvPr id="2" name="Rectangle 1"/>
          <p:cNvSpPr/>
          <p:nvPr/>
        </p:nvSpPr>
        <p:spPr>
          <a:xfrm>
            <a:off x="403098" y="206908"/>
            <a:ext cx="8172190" cy="3970318"/>
          </a:xfrm>
          <a:prstGeom prst="rect">
            <a:avLst/>
          </a:prstGeom>
        </p:spPr>
        <p:txBody>
          <a:bodyPr wrap="square">
            <a:spAutoFit/>
          </a:bodyPr>
          <a:lstStyle/>
          <a:p>
            <a:endParaRPr lang="en-US" sz="1200" dirty="0">
              <a:solidFill>
                <a:srgbClr val="000000"/>
              </a:solidFill>
              <a:latin typeface="Calibri" panose="020F0502020204030204" pitchFamily="34" charset="0"/>
              <a:ea typeface="Calibri" panose="020F0502020204030204" pitchFamily="34" charset="0"/>
            </a:endParaRPr>
          </a:p>
          <a:p>
            <a:r>
              <a:rPr lang="en-US" sz="1600" b="1" dirty="0">
                <a:solidFill>
                  <a:srgbClr val="0070C0"/>
                </a:solidFill>
                <a:latin typeface="Calibri" panose="020F0502020204030204" pitchFamily="34" charset="0"/>
                <a:cs typeface="Calibri" panose="020F0502020204030204" pitchFamily="34" charset="0"/>
              </a:rPr>
              <a:t>Security realms</a:t>
            </a:r>
            <a:r>
              <a:rPr lang="en-US" sz="2000" b="1" dirty="0">
                <a:solidFill>
                  <a:srgbClr val="0070C0"/>
                </a:solidFill>
                <a:latin typeface="Calibri" panose="020F0502020204030204" pitchFamily="34" charset="0"/>
                <a:cs typeface="Calibri" panose="020F0502020204030204" pitchFamily="34" charset="0"/>
              </a:rPr>
              <a:t/>
            </a:r>
            <a:br>
              <a:rPr lang="en-US" sz="2000" b="1" dirty="0">
                <a:solidFill>
                  <a:srgbClr val="0070C0"/>
                </a:solidFill>
                <a:latin typeface="Calibri" panose="020F0502020204030204" pitchFamily="34" charset="0"/>
                <a:cs typeface="Calibri" panose="020F0502020204030204" pitchFamily="34" charset="0"/>
              </a:rPr>
            </a:br>
            <a:endParaRPr lang="en-US" sz="2000" dirty="0">
              <a:solidFill>
                <a:srgbClr val="0070C0"/>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•Realm</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A collection of all user accounts and group memberships available to the FileNet P8 domain</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Created, maintained, and authenticated by the authentication provider</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Read and used by the FileNet P8 domain</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•Multiple realms</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The IBM FileNet P8 Platform supports multiple realms.</a:t>
            </a:r>
          </a:p>
          <a:p>
            <a:endParaRPr lang="en-US" sz="1200" dirty="0">
              <a:solidFill>
                <a:srgbClr val="000000"/>
              </a:solidFill>
              <a:effectLst/>
              <a:latin typeface="Arial" panose="020B0604020202020204" pitchFamily="34" charset="0"/>
              <a:ea typeface="Calibri" panose="020F0502020204030204" pitchFamily="34" charset="0"/>
            </a:endParaRPr>
          </a:p>
          <a:p>
            <a:r>
              <a:rPr lang="en-US" sz="1200" b="1" dirty="0">
                <a:solidFill>
                  <a:schemeClr val="tx2"/>
                </a:solidFill>
                <a:latin typeface="Calibri" panose="020F0502020204030204" pitchFamily="34" charset="0"/>
                <a:cs typeface="Calibri" panose="020F0502020204030204" pitchFamily="34" charset="0"/>
              </a:rPr>
              <a:t>Multiple realms</a:t>
            </a:r>
            <a:br>
              <a:rPr lang="en-US" sz="1200" b="1"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algn="just"/>
            <a:r>
              <a:rPr lang="en-US" sz="1200" dirty="0">
                <a:solidFill>
                  <a:schemeClr val="tx2"/>
                </a:solidFill>
                <a:latin typeface="Calibri" panose="020F0502020204030204" pitchFamily="34" charset="0"/>
                <a:cs typeface="Calibri" panose="020F0502020204030204" pitchFamily="34" charset="0"/>
              </a:rPr>
              <a:t>You can create multiple authentication realms on your application server. For each authentication realm that you create, you must also create a corresponding directory configuration in Content Platform Engine so that the users and groups in the authentication realm can be authorized. Content Platform Engine requires that all directory services be accessible at run time. If one becomes inaccessible, Content Platform Engine cannot run, even though other directory services are still running. Configure LDAP failover for each directory service to avoid this problem.</a:t>
            </a:r>
            <a:endParaRPr lang="en-US" sz="1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0785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27</a:t>
            </a:fld>
            <a:endParaRPr lang="en-US" dirty="0"/>
          </a:p>
        </p:txBody>
      </p:sp>
      <p:sp>
        <p:nvSpPr>
          <p:cNvPr id="2" name="Rectangle 1"/>
          <p:cNvSpPr/>
          <p:nvPr/>
        </p:nvSpPr>
        <p:spPr>
          <a:xfrm>
            <a:off x="391946" y="117698"/>
            <a:ext cx="7659233" cy="4401205"/>
          </a:xfrm>
          <a:prstGeom prst="rect">
            <a:avLst/>
          </a:prstGeom>
        </p:spPr>
        <p:txBody>
          <a:bodyPr wrap="square">
            <a:spAutoFit/>
          </a:bodyPr>
          <a:lstStyle/>
          <a:p>
            <a:r>
              <a:rPr lang="en-US" sz="1600" b="1" dirty="0">
                <a:solidFill>
                  <a:srgbClr val="0070C0"/>
                </a:solidFill>
                <a:latin typeface="Calibri" panose="020F0502020204030204" pitchFamily="34" charset="0"/>
                <a:cs typeface="Calibri" panose="020F0502020204030204" pitchFamily="34" charset="0"/>
              </a:rPr>
              <a:t>Permissions</a:t>
            </a:r>
            <a:r>
              <a:rPr lang="en-US" sz="1400" b="1" dirty="0">
                <a:solidFill>
                  <a:schemeClr val="tx2"/>
                </a:solidFill>
                <a:latin typeface="Calibri" panose="020F0502020204030204" pitchFamily="34" charset="0"/>
                <a:cs typeface="Calibri" panose="020F0502020204030204" pitchFamily="34" charset="0"/>
              </a:rPr>
              <a:t/>
            </a:r>
            <a:br>
              <a:rPr lang="en-US" sz="1400" b="1" dirty="0">
                <a:solidFill>
                  <a:schemeClr val="tx2"/>
                </a:solidFill>
                <a:latin typeface="Calibri" panose="020F0502020204030204" pitchFamily="34" charset="0"/>
                <a:cs typeface="Calibri" panose="020F0502020204030204" pitchFamily="34" charset="0"/>
              </a:rPr>
            </a:br>
            <a:endParaRPr lang="en-US" sz="14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Objects </a:t>
            </a:r>
            <a:r>
              <a:rPr lang="en-US" sz="1200" dirty="0">
                <a:solidFill>
                  <a:schemeClr val="tx2"/>
                </a:solidFill>
                <a:latin typeface="Calibri" panose="020F0502020204030204" pitchFamily="34" charset="0"/>
                <a:cs typeface="Calibri" panose="020F0502020204030204" pitchFamily="34" charset="0"/>
              </a:rPr>
              <a:t>are secured by a set of permissions that control all operations on that type of object.</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Permission</a:t>
            </a:r>
            <a:r>
              <a:rPr lang="en-US" sz="1200" dirty="0">
                <a:solidFill>
                  <a:schemeClr val="tx2"/>
                </a:solidFill>
                <a:latin typeface="Calibri" panose="020F0502020204030204" pitchFamily="34" charset="0"/>
                <a:cs typeface="Calibri" panose="020F0502020204030204" pitchFamily="34" charset="0"/>
              </a:rPr>
              <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The right to perform a specific operation on a securable object.</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For example, the right to delete an object.</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Also called an </a:t>
            </a:r>
            <a:r>
              <a:rPr lang="en-US" sz="1200" b="1" dirty="0">
                <a:solidFill>
                  <a:schemeClr val="tx2"/>
                </a:solidFill>
                <a:latin typeface="Calibri" panose="020F0502020204030204" pitchFamily="34" charset="0"/>
                <a:cs typeface="Calibri" panose="020F0502020204030204" pitchFamily="34" charset="0"/>
              </a:rPr>
              <a:t>access right.</a:t>
            </a:r>
            <a:br>
              <a:rPr lang="en-US" sz="1200" b="1"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Permission </a:t>
            </a:r>
            <a:r>
              <a:rPr lang="en-US" sz="1200" dirty="0">
                <a:solidFill>
                  <a:schemeClr val="tx2"/>
                </a:solidFill>
                <a:latin typeface="Calibri" panose="020F0502020204030204" pitchFamily="34" charset="0"/>
                <a:cs typeface="Calibri" panose="020F0502020204030204" pitchFamily="34" charset="0"/>
              </a:rPr>
              <a:t>group</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A predefined set of access rights.</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For example, Full Control.</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Also called an </a:t>
            </a:r>
            <a:r>
              <a:rPr lang="en-US" sz="1200" b="1" dirty="0">
                <a:solidFill>
                  <a:schemeClr val="tx2"/>
                </a:solidFill>
                <a:latin typeface="Calibri" panose="020F0502020204030204" pitchFamily="34" charset="0"/>
                <a:cs typeface="Calibri" panose="020F0502020204030204" pitchFamily="34" charset="0"/>
              </a:rPr>
              <a:t>access level</a:t>
            </a:r>
            <a:r>
              <a:rPr lang="en-US" sz="1200" dirty="0">
                <a:solidFill>
                  <a:schemeClr val="tx2"/>
                </a:solidFill>
                <a:latin typeface="Calibri" panose="020F0502020204030204" pitchFamily="34" charset="0"/>
                <a:cs typeface="Calibri" panose="020F0502020204030204" pitchFamily="34" charset="0"/>
              </a:rPr>
              <a:t>.</a:t>
            </a:r>
          </a:p>
          <a:p>
            <a:pPr lvl="1"/>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Access </a:t>
            </a:r>
            <a:r>
              <a:rPr lang="en-US" sz="1200" dirty="0">
                <a:solidFill>
                  <a:schemeClr val="tx2"/>
                </a:solidFill>
                <a:latin typeface="Calibri" panose="020F0502020204030204" pitchFamily="34" charset="0"/>
                <a:cs typeface="Calibri" panose="020F0502020204030204" pitchFamily="34" charset="0"/>
              </a:rPr>
              <a:t>control entry (ACE)</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A set of access rights for an object that is associated with a single security principal (grantee)</a:t>
            </a:r>
          </a:p>
          <a:p>
            <a:pPr lvl="1"/>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Access </a:t>
            </a:r>
            <a:r>
              <a:rPr lang="en-US" sz="1200" dirty="0">
                <a:solidFill>
                  <a:schemeClr val="tx2"/>
                </a:solidFill>
                <a:latin typeface="Calibri" panose="020F0502020204030204" pitchFamily="34" charset="0"/>
                <a:cs typeface="Calibri" panose="020F0502020204030204" pitchFamily="34" charset="0"/>
              </a:rPr>
              <a:t>control list (ACL)</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The set of ACEs associated with an independently securable object</a:t>
            </a:r>
            <a:endParaRPr lang="en-US" sz="1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3152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28</a:t>
            </a:fld>
            <a:endParaRPr lang="en-US" dirty="0"/>
          </a:p>
        </p:txBody>
      </p:sp>
      <p:sp>
        <p:nvSpPr>
          <p:cNvPr id="8" name="Rectangle 7"/>
          <p:cNvSpPr/>
          <p:nvPr/>
        </p:nvSpPr>
        <p:spPr>
          <a:xfrm>
            <a:off x="517398" y="405987"/>
            <a:ext cx="7522108" cy="4955203"/>
          </a:xfrm>
          <a:prstGeom prst="rect">
            <a:avLst/>
          </a:prstGeom>
        </p:spPr>
        <p:txBody>
          <a:bodyPr wrap="square">
            <a:spAutoFit/>
          </a:bodyPr>
          <a:lstStyle/>
          <a:p>
            <a:r>
              <a:rPr lang="en-US" sz="1600" b="1" dirty="0">
                <a:solidFill>
                  <a:srgbClr val="0070C0"/>
                </a:solidFill>
                <a:latin typeface="Calibri" panose="020F0502020204030204" pitchFamily="34" charset="0"/>
                <a:cs typeface="Calibri" panose="020F0502020204030204" pitchFamily="34" charset="0"/>
              </a:rPr>
              <a:t> Permission groups</a:t>
            </a:r>
            <a:endParaRPr lang="en-US" sz="1600" dirty="0">
              <a:solidFill>
                <a:srgbClr val="0070C0"/>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The graphic shows a graph of permissions for different </a:t>
            </a:r>
          </a:p>
          <a:p>
            <a:r>
              <a:rPr lang="en-US" sz="1200" dirty="0">
                <a:solidFill>
                  <a:schemeClr val="tx2"/>
                </a:solidFill>
                <a:latin typeface="Calibri" panose="020F0502020204030204" pitchFamily="34" charset="0"/>
                <a:cs typeface="Calibri" panose="020F0502020204030204" pitchFamily="34" charset="0"/>
              </a:rPr>
              <a:t>permission groups and compares the editable </a:t>
            </a:r>
          </a:p>
          <a:p>
            <a:r>
              <a:rPr lang="en-US" sz="1200" dirty="0">
                <a:solidFill>
                  <a:schemeClr val="tx2"/>
                </a:solidFill>
                <a:latin typeface="Calibri" panose="020F0502020204030204" pitchFamily="34" charset="0"/>
                <a:cs typeface="Calibri" panose="020F0502020204030204" pitchFamily="34" charset="0"/>
              </a:rPr>
              <a:t>permissions in IBM Content Navigator and ACCE.</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Setting permissions on a document in IBM </a:t>
            </a:r>
          </a:p>
          <a:p>
            <a:r>
              <a:rPr lang="en-US" sz="1200" dirty="0">
                <a:solidFill>
                  <a:schemeClr val="tx2"/>
                </a:solidFill>
                <a:latin typeface="Calibri" panose="020F0502020204030204" pitchFamily="34" charset="0"/>
                <a:cs typeface="Calibri" panose="020F0502020204030204" pitchFamily="34" charset="0"/>
              </a:rPr>
              <a:t>Content Navigator (ICN) and in </a:t>
            </a:r>
          </a:p>
          <a:p>
            <a:r>
              <a:rPr lang="en-US" sz="1200" dirty="0">
                <a:solidFill>
                  <a:schemeClr val="tx2"/>
                </a:solidFill>
                <a:latin typeface="Calibri" panose="020F0502020204030204" pitchFamily="34" charset="0"/>
                <a:cs typeface="Calibri" panose="020F0502020204030204" pitchFamily="34" charset="0"/>
              </a:rPr>
              <a:t>Administration Console (ACCE) provide different </a:t>
            </a:r>
          </a:p>
          <a:p>
            <a:r>
              <a:rPr lang="en-US" sz="1200" dirty="0">
                <a:solidFill>
                  <a:schemeClr val="tx2"/>
                </a:solidFill>
                <a:latin typeface="Calibri" panose="020F0502020204030204" pitchFamily="34" charset="0"/>
                <a:cs typeface="Calibri" panose="020F0502020204030204" pitchFamily="34" charset="0"/>
              </a:rPr>
              <a:t>experiences and different levels of granularity. </a:t>
            </a:r>
          </a:p>
          <a:p>
            <a:r>
              <a:rPr lang="en-US" sz="1200" dirty="0">
                <a:solidFill>
                  <a:schemeClr val="tx2"/>
                </a:solidFill>
                <a:latin typeface="Calibri" panose="020F0502020204030204" pitchFamily="34" charset="0"/>
                <a:cs typeface="Calibri" panose="020F0502020204030204" pitchFamily="34" charset="0"/>
              </a:rPr>
              <a:t>Permissions that are granted in the </a:t>
            </a:r>
          </a:p>
          <a:p>
            <a:r>
              <a:rPr lang="en-US" sz="1200" dirty="0">
                <a:solidFill>
                  <a:schemeClr val="tx2"/>
                </a:solidFill>
                <a:latin typeface="Calibri" panose="020F0502020204030204" pitchFamily="34" charset="0"/>
                <a:cs typeface="Calibri" panose="020F0502020204030204" pitchFamily="34" charset="0"/>
              </a:rPr>
              <a:t>Administration Console include all of the permissions </a:t>
            </a:r>
          </a:p>
          <a:p>
            <a:r>
              <a:rPr lang="en-US" sz="1200" dirty="0">
                <a:solidFill>
                  <a:schemeClr val="tx2"/>
                </a:solidFill>
                <a:latin typeface="Calibri" panose="020F0502020204030204" pitchFamily="34" charset="0"/>
                <a:cs typeface="Calibri" panose="020F0502020204030204" pitchFamily="34" charset="0"/>
              </a:rPr>
              <a:t>that can be granted in Content Navigator, plus a few </a:t>
            </a:r>
          </a:p>
          <a:p>
            <a:r>
              <a:rPr lang="en-US" sz="1200" dirty="0">
                <a:solidFill>
                  <a:schemeClr val="tx2"/>
                </a:solidFill>
                <a:latin typeface="Calibri" panose="020F0502020204030204" pitchFamily="34" charset="0"/>
                <a:cs typeface="Calibri" panose="020F0502020204030204" pitchFamily="34" charset="0"/>
              </a:rPr>
              <a:t>more permissions. Highlighted permissions have </a:t>
            </a:r>
          </a:p>
          <a:p>
            <a:r>
              <a:rPr lang="en-US" sz="1200" dirty="0">
                <a:solidFill>
                  <a:schemeClr val="tx2"/>
                </a:solidFill>
                <a:latin typeface="Calibri" panose="020F0502020204030204" pitchFamily="34" charset="0"/>
                <a:cs typeface="Calibri" panose="020F0502020204030204" pitchFamily="34" charset="0"/>
              </a:rPr>
              <a:t>different names in each interface, </a:t>
            </a:r>
          </a:p>
          <a:p>
            <a:r>
              <a:rPr lang="en-US" sz="1200" dirty="0">
                <a:solidFill>
                  <a:schemeClr val="tx2"/>
                </a:solidFill>
                <a:latin typeface="Calibri" panose="020F0502020204030204" pitchFamily="34" charset="0"/>
                <a:cs typeface="Calibri" panose="020F0502020204030204" pitchFamily="34" charset="0"/>
              </a:rPr>
              <a:t>but are functionally equivalent.</a:t>
            </a: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IBM Content Navigator provides a simple interface to quickly edit the most commonly used permissions. </a:t>
            </a:r>
          </a:p>
          <a:p>
            <a:r>
              <a:rPr lang="en-US" sz="1200" dirty="0">
                <a:solidFill>
                  <a:schemeClr val="tx2"/>
                </a:solidFill>
                <a:latin typeface="Calibri" panose="020F0502020204030204" pitchFamily="34" charset="0"/>
                <a:cs typeface="Calibri" panose="020F0502020204030204" pitchFamily="34" charset="0"/>
              </a:rPr>
              <a:t>Use Administration Console for Content Platform Engine if you need to edit other permissions, such as the right to publish or change the state of a document</a:t>
            </a:r>
            <a:endParaRPr lang="en-US" sz="1200" b="1" dirty="0">
              <a:solidFill>
                <a:schemeClr val="tx2"/>
              </a:solidFill>
              <a:latin typeface="Calibri" panose="020F0502020204030204" pitchFamily="34" charset="0"/>
              <a:cs typeface="Calibri" panose="020F0502020204030204" pitchFamily="34" charset="0"/>
            </a:endParaRPr>
          </a:p>
          <a:p>
            <a:endParaRPr lang="en-US" sz="1200" b="1" dirty="0">
              <a:solidFill>
                <a:schemeClr val="tx2"/>
              </a:solidFill>
              <a:latin typeface="Calibri" panose="020F0502020204030204" pitchFamily="34" charset="0"/>
              <a:cs typeface="Calibri" panose="020F0502020204030204" pitchFamily="34" charset="0"/>
            </a:endParaRPr>
          </a:p>
          <a:p>
            <a:endParaRPr lang="en-US" sz="1200" b="1" dirty="0">
              <a:solidFill>
                <a:schemeClr val="tx2"/>
              </a:solidFill>
              <a:latin typeface="Calibri" panose="020F0502020204030204" pitchFamily="34" charset="0"/>
              <a:cs typeface="Calibri" panose="020F0502020204030204" pitchFamily="34" charset="0"/>
            </a:endParaRPr>
          </a:p>
          <a:p>
            <a:endParaRPr lang="en-US" sz="1200" b="1" dirty="0">
              <a:solidFill>
                <a:schemeClr val="tx2"/>
              </a:solidFill>
              <a:latin typeface="Calibri" panose="020F0502020204030204" pitchFamily="34" charset="0"/>
              <a:cs typeface="Calibri" panose="020F0502020204030204" pitchFamily="34" charset="0"/>
            </a:endParaRPr>
          </a:p>
          <a:p>
            <a:endParaRPr lang="en-US" sz="1200" b="1"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 </a:t>
            </a:r>
            <a:endParaRPr lang="en-US" sz="1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stretch>
            <a:fillRect/>
          </a:stretch>
        </p:blipFill>
        <p:spPr>
          <a:xfrm>
            <a:off x="3990625" y="405987"/>
            <a:ext cx="4999409" cy="3080303"/>
          </a:xfrm>
          <a:prstGeom prst="rect">
            <a:avLst/>
          </a:prstGeom>
        </p:spPr>
      </p:pic>
    </p:spTree>
    <p:extLst>
      <p:ext uri="{BB962C8B-B14F-4D97-AF65-F5344CB8AC3E}">
        <p14:creationId xmlns:p14="http://schemas.microsoft.com/office/powerpoint/2010/main" val="26136023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29</a:t>
            </a:fld>
            <a:endParaRPr lang="en-US" dirty="0"/>
          </a:p>
        </p:txBody>
      </p:sp>
      <p:sp>
        <p:nvSpPr>
          <p:cNvPr id="8" name="Rectangle 7"/>
          <p:cNvSpPr/>
          <p:nvPr/>
        </p:nvSpPr>
        <p:spPr>
          <a:xfrm>
            <a:off x="517398" y="203969"/>
            <a:ext cx="7522108" cy="4585871"/>
          </a:xfrm>
          <a:prstGeom prst="rect">
            <a:avLst/>
          </a:prstGeom>
        </p:spPr>
        <p:txBody>
          <a:bodyPr wrap="square">
            <a:spAutoFit/>
          </a:bodyPr>
          <a:lstStyle/>
          <a:p>
            <a:r>
              <a:rPr lang="en-US" sz="1600" b="1" dirty="0" smtClean="0">
                <a:solidFill>
                  <a:srgbClr val="0070C0"/>
                </a:solidFill>
                <a:latin typeface="Calibri" panose="020F0502020204030204" pitchFamily="34" charset="0"/>
                <a:cs typeface="Calibri" panose="020F0502020204030204" pitchFamily="34" charset="0"/>
              </a:rPr>
              <a:t>Access </a:t>
            </a:r>
            <a:r>
              <a:rPr lang="en-US" sz="1600" b="1" dirty="0">
                <a:solidFill>
                  <a:srgbClr val="0070C0"/>
                </a:solidFill>
                <a:latin typeface="Calibri" panose="020F0502020204030204" pitchFamily="34" charset="0"/>
                <a:cs typeface="Calibri" panose="020F0502020204030204" pitchFamily="34" charset="0"/>
              </a:rPr>
              <a:t>Control in Administration Console:</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
            </a:r>
            <a:br>
              <a:rPr lang="en-US" b="1" dirty="0"/>
            </a:br>
            <a:r>
              <a:rPr lang="en-US" b="1" dirty="0"/>
              <a:t/>
            </a:r>
            <a:br>
              <a:rPr lang="en-US" b="1" dirty="0"/>
            </a:br>
            <a:endParaRPr lang="en-US" b="1" dirty="0" smtClean="0"/>
          </a:p>
          <a:p>
            <a:r>
              <a:rPr lang="en-US" sz="1200" dirty="0" smtClean="0">
                <a:solidFill>
                  <a:schemeClr val="tx2"/>
                </a:solidFill>
                <a:latin typeface="Calibri" panose="020F0502020204030204" pitchFamily="34" charset="0"/>
                <a:cs typeface="Calibri" panose="020F0502020204030204" pitchFamily="34" charset="0"/>
              </a:rPr>
              <a:t>The </a:t>
            </a:r>
            <a:r>
              <a:rPr lang="en-US" sz="1200" dirty="0">
                <a:solidFill>
                  <a:schemeClr val="tx2"/>
                </a:solidFill>
                <a:latin typeface="Calibri" panose="020F0502020204030204" pitchFamily="34" charset="0"/>
                <a:cs typeface="Calibri" panose="020F0502020204030204" pitchFamily="34" charset="0"/>
              </a:rPr>
              <a:t>graphic shows a typical document ACL in Administration Console for Content Platform Engine. The insert shows the individual permissions for one ACE.</a:t>
            </a:r>
          </a:p>
          <a:p>
            <a:pPr algn="just"/>
            <a:r>
              <a:rPr lang="en-US" sz="1200" dirty="0">
                <a:solidFill>
                  <a:schemeClr val="tx2"/>
                </a:solidFill>
                <a:latin typeface="Calibri" panose="020F0502020204030204" pitchFamily="34" charset="0"/>
                <a:cs typeface="Calibri" panose="020F0502020204030204" pitchFamily="34" charset="0"/>
              </a:rPr>
              <a:t>In Administration Console for Content Platform Engine, the administrator can specify a permission group, such as Full Control or Major Versioning to select commonly used groups of permissions. You can customize the permissions of the ACE by selecting or clearing individual permissions. The resulting ACE is shown as having Custom permissions.</a:t>
            </a:r>
          </a:p>
          <a:p>
            <a:r>
              <a:rPr lang="en-US" sz="1200" dirty="0">
                <a:solidFill>
                  <a:schemeClr val="tx2"/>
                </a:solidFill>
                <a:latin typeface="Calibri" panose="020F0502020204030204" pitchFamily="34" charset="0"/>
                <a:cs typeface="Calibri" panose="020F0502020204030204" pitchFamily="34" charset="0"/>
              </a:rPr>
              <a:t>You can access the ACL for an object on the security tab for that object.</a:t>
            </a:r>
            <a:r>
              <a:rPr lang="en-US" dirty="0"/>
              <a:t> </a:t>
            </a:r>
            <a:endParaRPr lang="en-US" sz="1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114633" y="542260"/>
            <a:ext cx="6370687" cy="2892056"/>
          </a:xfrm>
          <a:prstGeom prst="rect">
            <a:avLst/>
          </a:prstGeom>
          <a:noFill/>
          <a:ln>
            <a:noFill/>
          </a:ln>
        </p:spPr>
      </p:pic>
    </p:spTree>
    <p:extLst>
      <p:ext uri="{BB962C8B-B14F-4D97-AF65-F5344CB8AC3E}">
        <p14:creationId xmlns:p14="http://schemas.microsoft.com/office/powerpoint/2010/main" val="2523148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F1FCDD-9A69-4405-B89F-CFDAF1874AA8}"/>
              </a:ext>
            </a:extLst>
          </p:cNvPr>
          <p:cNvPicPr>
            <a:picLocks noChangeAspect="1"/>
          </p:cNvPicPr>
          <p:nvPr/>
        </p:nvPicPr>
        <p:blipFill rotWithShape="1">
          <a:blip r:embed="rId2"/>
          <a:srcRect r="74583"/>
          <a:stretch/>
        </p:blipFill>
        <p:spPr>
          <a:xfrm>
            <a:off x="0" y="0"/>
            <a:ext cx="2324100" cy="5151120"/>
          </a:xfrm>
          <a:prstGeom prst="rect">
            <a:avLst/>
          </a:prstGeom>
        </p:spPr>
      </p:pic>
      <p:sp>
        <p:nvSpPr>
          <p:cNvPr id="4" name="Rectangle 3"/>
          <p:cNvSpPr/>
          <p:nvPr/>
        </p:nvSpPr>
        <p:spPr>
          <a:xfrm rot="16200000">
            <a:off x="-1084355" y="2313948"/>
            <a:ext cx="44208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panose="020B0604020202020204"/>
                <a:ea typeface="+mn-ea"/>
                <a:cs typeface="+mn-cs"/>
              </a:rPr>
              <a:t>IBM FileNet Administration</a:t>
            </a:r>
          </a:p>
        </p:txBody>
      </p:sp>
      <p:sp>
        <p:nvSpPr>
          <p:cNvPr id="2" name="Slide Number Placeholder 1"/>
          <p:cNvSpPr>
            <a:spLocks noGrp="1"/>
          </p:cNvSpPr>
          <p:nvPr>
            <p:ph type="sldNum" sz="quarter" idx="12"/>
          </p:nvPr>
        </p:nvSpPr>
        <p:spPr/>
        <p:txBody>
          <a:bodyPr/>
          <a:lstStyle/>
          <a:p>
            <a:fld id="{2EFEF571-C9B4-4D92-A7F7-315B894862A8}" type="slidenum">
              <a:rPr lang="en-US" smtClean="0"/>
              <a:pPr/>
              <a:t>3</a:t>
            </a:fld>
            <a:endParaRPr lang="en-US" dirty="0"/>
          </a:p>
        </p:txBody>
      </p:sp>
      <p:sp>
        <p:nvSpPr>
          <p:cNvPr id="34" name="Text Placeholder 2"/>
          <p:cNvSpPr txBox="1">
            <a:spLocks/>
          </p:cNvSpPr>
          <p:nvPr/>
        </p:nvSpPr>
        <p:spPr>
          <a:xfrm>
            <a:off x="3858850" y="1892059"/>
            <a:ext cx="4526868" cy="1564824"/>
          </a:xfrm>
          <a:prstGeom prst="rect">
            <a:avLst/>
          </a:prstGeom>
          <a:solidFill>
            <a:schemeClr val="bg1"/>
          </a:solidFill>
        </p:spPr>
        <p:txBody>
          <a:bodyPr>
            <a:noAutofit/>
          </a:bodyPr>
          <a:lstStyle>
            <a:lvl1pPr marL="257143" indent="-257143" algn="l" defTabSz="68571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44" indent="-214286" algn="l" defTabSz="685714"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142" indent="-171429" algn="l" defTabSz="685714"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000"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2857"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715"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571"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429"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286"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58" lvl="1" indent="0">
              <a:lnSpc>
                <a:spcPct val="150000"/>
              </a:lnSpc>
              <a:buNone/>
              <a:defRPr/>
            </a:pPr>
            <a:r>
              <a:rPr lang="en-US" sz="1800" cap="small" dirty="0">
                <a:solidFill>
                  <a:schemeClr val="accent3"/>
                </a:solidFill>
                <a:cs typeface="Calibri" panose="020F0502020204030204" pitchFamily="34" charset="0"/>
              </a:rPr>
              <a:t>Introduction ECM </a:t>
            </a:r>
            <a:endParaRPr lang="en-US" sz="1800" cap="small" dirty="0" smtClean="0">
              <a:solidFill>
                <a:schemeClr val="accent3"/>
              </a:solidFill>
              <a:cs typeface="Calibri" panose="020F0502020204030204" pitchFamily="34" charset="0"/>
            </a:endParaRPr>
          </a:p>
          <a:p>
            <a:pPr marL="342858" lvl="1" indent="0">
              <a:lnSpc>
                <a:spcPct val="150000"/>
              </a:lnSpc>
              <a:buNone/>
              <a:defRPr/>
            </a:pPr>
            <a:r>
              <a:rPr lang="en-US" sz="1800" cap="small" dirty="0" smtClean="0">
                <a:solidFill>
                  <a:schemeClr val="accent3"/>
                </a:solidFill>
                <a:cs typeface="Calibri" panose="020F0502020204030204" pitchFamily="34" charset="0"/>
              </a:rPr>
              <a:t>[</a:t>
            </a:r>
            <a:r>
              <a:rPr lang="en-US" sz="1800" cap="small" dirty="0">
                <a:solidFill>
                  <a:schemeClr val="accent3"/>
                </a:solidFill>
                <a:cs typeface="Calibri" panose="020F0502020204030204" pitchFamily="34" charset="0"/>
              </a:rPr>
              <a:t>FileNet Content Manager]</a:t>
            </a:r>
          </a:p>
        </p:txBody>
      </p:sp>
    </p:spTree>
    <p:extLst>
      <p:ext uri="{BB962C8B-B14F-4D97-AF65-F5344CB8AC3E}">
        <p14:creationId xmlns:p14="http://schemas.microsoft.com/office/powerpoint/2010/main" val="8833127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4148824"/>
          </a:xfrm>
        </p:spPr>
        <p:txBody>
          <a:bodyPr>
            <a:normAutofit/>
          </a:bodyPr>
          <a:lstStyle/>
          <a:p>
            <a:r>
              <a:rPr lang="en-US" sz="1600" dirty="0">
                <a:solidFill>
                  <a:srgbClr val="0070C0"/>
                </a:solidFill>
                <a:latin typeface="Calibri" panose="020F0502020204030204" pitchFamily="34" charset="0"/>
                <a:ea typeface="+mn-ea"/>
                <a:cs typeface="Calibri" panose="020F0502020204030204" pitchFamily="34" charset="0"/>
              </a:rPr>
              <a:t>Security to Objects</a:t>
            </a:r>
            <a:r>
              <a:rPr lang="en-US" sz="1300" dirty="0">
                <a:solidFill>
                  <a:schemeClr val="tx2"/>
                </a:solidFill>
                <a:latin typeface="Calibri" panose="020F0502020204030204" pitchFamily="34" charset="0"/>
                <a:ea typeface="+mn-ea"/>
                <a:cs typeface="Calibri" panose="020F0502020204030204" pitchFamily="34" charset="0"/>
              </a:rPr>
              <a:t/>
            </a:r>
            <a:br>
              <a:rPr lang="en-US" sz="1300" dirty="0">
                <a:solidFill>
                  <a:schemeClr val="tx2"/>
                </a:solidFill>
                <a:latin typeface="Calibri" panose="020F0502020204030204" pitchFamily="34" charset="0"/>
                <a:ea typeface="+mn-ea"/>
                <a:cs typeface="Calibri" panose="020F0502020204030204" pitchFamily="34" charset="0"/>
              </a:rPr>
            </a:br>
            <a:r>
              <a:rPr lang="en-US" sz="1600" b="0" dirty="0">
                <a:latin typeface="Calibri" panose="020F0502020204030204" pitchFamily="34" charset="0"/>
                <a:cs typeface="Calibri" panose="020F0502020204030204" pitchFamily="34" charset="0"/>
              </a:rPr>
              <a:t/>
            </a:r>
            <a:br>
              <a:rPr lang="en-US" sz="1600" b="0" dirty="0">
                <a:latin typeface="Calibri" panose="020F0502020204030204" pitchFamily="34" charset="0"/>
                <a:cs typeface="Calibri" panose="020F0502020204030204" pitchFamily="34" charset="0"/>
              </a:rPr>
            </a:br>
            <a:r>
              <a:rPr lang="en-US" sz="1300" b="0" dirty="0" smtClean="0">
                <a:latin typeface="Calibri" panose="020F0502020204030204" pitchFamily="34" charset="0"/>
                <a:cs typeface="Calibri" panose="020F0502020204030204" pitchFamily="34" charset="0"/>
              </a:rPr>
              <a:t>	</a:t>
            </a:r>
            <a:r>
              <a:rPr lang="en-US" sz="1300" b="0" dirty="0" smtClean="0">
                <a:solidFill>
                  <a:schemeClr val="tx2"/>
                </a:solidFill>
                <a:latin typeface="Calibri" panose="020F0502020204030204" pitchFamily="34" charset="0"/>
                <a:ea typeface="+mn-ea"/>
                <a:cs typeface="Calibri" panose="020F0502020204030204" pitchFamily="34" charset="0"/>
              </a:rPr>
              <a:t>Normally</a:t>
            </a:r>
            <a:r>
              <a:rPr lang="en-US" sz="1300" b="0" dirty="0">
                <a:solidFill>
                  <a:schemeClr val="tx2"/>
                </a:solidFill>
                <a:latin typeface="Calibri" panose="020F0502020204030204" pitchFamily="34" charset="0"/>
                <a:ea typeface="+mn-ea"/>
                <a:cs typeface="Calibri" panose="020F0502020204030204" pitchFamily="34" charset="0"/>
              </a:rPr>
              <a:t>, an object's security is controlled or determined in four ways. (Markings, if they are used, would be a fifth way)</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dirty="0" smtClean="0">
                <a:solidFill>
                  <a:schemeClr val="tx2"/>
                </a:solidFill>
                <a:latin typeface="Calibri" panose="020F0502020204030204" pitchFamily="34" charset="0"/>
                <a:ea typeface="+mn-ea"/>
                <a:cs typeface="Calibri" panose="020F0502020204030204" pitchFamily="34" charset="0"/>
              </a:rPr>
              <a:t>1. Security </a:t>
            </a:r>
            <a:r>
              <a:rPr lang="en-US" sz="1300" dirty="0">
                <a:solidFill>
                  <a:schemeClr val="tx2"/>
                </a:solidFill>
                <a:latin typeface="Calibri" panose="020F0502020204030204" pitchFamily="34" charset="0"/>
                <a:ea typeface="+mn-ea"/>
                <a:cs typeface="Calibri" panose="020F0502020204030204" pitchFamily="34" charset="0"/>
              </a:rPr>
              <a:t>parent and inheritance: </a:t>
            </a: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Permissions </a:t>
            </a:r>
            <a:r>
              <a:rPr lang="en-US" sz="1300" b="0" dirty="0">
                <a:solidFill>
                  <a:schemeClr val="tx2"/>
                </a:solidFill>
                <a:latin typeface="Calibri" panose="020F0502020204030204" pitchFamily="34" charset="0"/>
                <a:ea typeface="+mn-ea"/>
                <a:cs typeface="Calibri" panose="020F0502020204030204" pitchFamily="34" charset="0"/>
              </a:rPr>
              <a:t>can also be inherited from a parent object. Inheritance can take place between a class and its subclass, and between a folder and its containable objects (documents, custom objects, and other folders).</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t>
            </a:r>
            <a:br>
              <a:rPr lang="en-US" sz="1300" b="0" dirty="0">
                <a:solidFill>
                  <a:schemeClr val="tx2"/>
                </a:solidFill>
                <a:latin typeface="Calibri" panose="020F0502020204030204" pitchFamily="34" charset="0"/>
                <a:ea typeface="+mn-ea"/>
                <a:cs typeface="Calibri" panose="020F0502020204030204" pitchFamily="34" charset="0"/>
              </a:rPr>
            </a:br>
            <a:r>
              <a:rPr lang="en-US" sz="1300" dirty="0">
                <a:solidFill>
                  <a:schemeClr val="tx2"/>
                </a:solidFill>
                <a:latin typeface="Calibri" panose="020F0502020204030204" pitchFamily="34" charset="0"/>
                <a:ea typeface="+mn-ea"/>
                <a:cs typeface="Calibri" panose="020F0502020204030204" pitchFamily="34" charset="0"/>
              </a:rPr>
              <a:t>2. Direct Security: </a:t>
            </a: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Users </a:t>
            </a:r>
            <a:r>
              <a:rPr lang="en-US" sz="1300" b="0" dirty="0">
                <a:solidFill>
                  <a:schemeClr val="tx2"/>
                </a:solidFill>
                <a:latin typeface="Calibri" panose="020F0502020204030204" pitchFamily="34" charset="0"/>
                <a:ea typeface="+mn-ea"/>
                <a:cs typeface="Calibri" panose="020F0502020204030204" pitchFamily="34" charset="0"/>
              </a:rPr>
              <a:t>who have sufficient permission can edit an object's security by directly adding or removing security principals, or by changing the existing permissions already granted</a:t>
            </a:r>
            <a:r>
              <a:rPr lang="en-US" sz="1300" b="0" dirty="0" smtClean="0">
                <a:solidFill>
                  <a:schemeClr val="tx2"/>
                </a:solidFill>
                <a:latin typeface="Calibri" panose="020F0502020204030204" pitchFamily="34" charset="0"/>
                <a:ea typeface="+mn-ea"/>
                <a:cs typeface="Calibri" panose="020F0502020204030204" pitchFamily="34" charset="0"/>
              </a:rPr>
              <a:t>.</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dirty="0" smtClean="0">
                <a:solidFill>
                  <a:schemeClr val="tx2"/>
                </a:solidFill>
                <a:latin typeface="Calibri" panose="020F0502020204030204" pitchFamily="34" charset="0"/>
                <a:ea typeface="+mn-ea"/>
                <a:cs typeface="Calibri" panose="020F0502020204030204" pitchFamily="34" charset="0"/>
              </a:rPr>
              <a:t>3. Default </a:t>
            </a:r>
            <a:r>
              <a:rPr lang="en-US" sz="1300" dirty="0">
                <a:solidFill>
                  <a:schemeClr val="tx2"/>
                </a:solidFill>
                <a:latin typeface="Calibri" panose="020F0502020204030204" pitchFamily="34" charset="0"/>
                <a:ea typeface="+mn-ea"/>
                <a:cs typeface="Calibri" panose="020F0502020204030204" pitchFamily="34" charset="0"/>
              </a:rPr>
              <a:t>Instance Security : </a:t>
            </a:r>
            <a:r>
              <a:rPr lang="en-US" sz="1300" dirty="0" smtClean="0">
                <a:solidFill>
                  <a:schemeClr val="tx2"/>
                </a:solidFill>
                <a:latin typeface="Calibri" panose="020F0502020204030204" pitchFamily="34" charset="0"/>
                <a:ea typeface="+mn-ea"/>
                <a:cs typeface="Calibri" panose="020F0502020204030204" pitchFamily="34" charset="0"/>
              </a:rPr>
              <a:t/>
            </a:r>
            <a:br>
              <a:rPr lang="en-US" sz="1300" dirty="0" smtClean="0">
                <a:solidFill>
                  <a:schemeClr val="tx2"/>
                </a:solidFill>
                <a:latin typeface="Calibri" panose="020F0502020204030204" pitchFamily="34" charset="0"/>
                <a:ea typeface="+mn-ea"/>
                <a:cs typeface="Calibri" panose="020F0502020204030204" pitchFamily="34" charset="0"/>
              </a:rPr>
            </a:br>
            <a:r>
              <a:rPr lang="en-US" sz="1300" dirty="0">
                <a:solidFill>
                  <a:schemeClr val="tx2"/>
                </a:solidFill>
                <a:latin typeface="Calibri" panose="020F0502020204030204" pitchFamily="34" charset="0"/>
                <a:ea typeface="+mn-ea"/>
                <a:cs typeface="Calibri" panose="020F0502020204030204" pitchFamily="34" charset="0"/>
              </a:rPr>
              <a:t>	</a:t>
            </a:r>
            <a:r>
              <a:rPr lang="en-US" sz="1300" b="0" dirty="0" smtClean="0">
                <a:solidFill>
                  <a:schemeClr val="tx2"/>
                </a:solidFill>
                <a:latin typeface="Calibri" panose="020F0502020204030204" pitchFamily="34" charset="0"/>
                <a:ea typeface="+mn-ea"/>
                <a:cs typeface="Calibri" panose="020F0502020204030204" pitchFamily="34" charset="0"/>
              </a:rPr>
              <a:t>As </a:t>
            </a:r>
            <a:r>
              <a:rPr lang="en-US" sz="1300" b="0" dirty="0">
                <a:solidFill>
                  <a:schemeClr val="tx2"/>
                </a:solidFill>
                <a:latin typeface="Calibri" panose="020F0502020204030204" pitchFamily="34" charset="0"/>
                <a:ea typeface="+mn-ea"/>
                <a:cs typeface="Calibri" panose="020F0502020204030204" pitchFamily="34" charset="0"/>
              </a:rPr>
              <a:t>an integral part of the class and instance design, objects such as documents, folders, and events are instances of their class. The class includes, among other things, a property containing the default security permissions that will be applied to all instances of the class. </a:t>
            </a: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t>
            </a:r>
            <a:r>
              <a:rPr lang="en-US" sz="1300" b="0" dirty="0" smtClean="0">
                <a:solidFill>
                  <a:schemeClr val="tx2"/>
                </a:solidFill>
                <a:latin typeface="Calibri" panose="020F0502020204030204" pitchFamily="34" charset="0"/>
                <a:ea typeface="+mn-ea"/>
                <a:cs typeface="Calibri" panose="020F0502020204030204" pitchFamily="34" charset="0"/>
              </a:rPr>
              <a:t>This </a:t>
            </a:r>
            <a:r>
              <a:rPr lang="en-US" sz="1300" b="0" dirty="0">
                <a:solidFill>
                  <a:schemeClr val="tx2"/>
                </a:solidFill>
                <a:latin typeface="Calibri" panose="020F0502020204030204" pitchFamily="34" charset="0"/>
                <a:ea typeface="+mn-ea"/>
                <a:cs typeface="Calibri" panose="020F0502020204030204" pitchFamily="34" charset="0"/>
              </a:rPr>
              <a:t>is the simplest method of applying security: the security design sets up the default security that all instances of a class should have, and then all objects based on that class will have the same default security.</a:t>
            </a:r>
          </a:p>
        </p:txBody>
      </p:sp>
      <p:sp>
        <p:nvSpPr>
          <p:cNvPr id="3" name="Slide Number Placeholder 2"/>
          <p:cNvSpPr>
            <a:spLocks noGrp="1"/>
          </p:cNvSpPr>
          <p:nvPr>
            <p:ph type="sldNum" sz="quarter" idx="12"/>
          </p:nvPr>
        </p:nvSpPr>
        <p:spPr/>
        <p:txBody>
          <a:bodyPr/>
          <a:lstStyle/>
          <a:p>
            <a:fld id="{2EFEF571-C9B4-4D92-A7F7-315B894862A8}" type="slidenum">
              <a:rPr lang="en-US" smtClean="0"/>
              <a:pPr/>
              <a:t>30</a:t>
            </a:fld>
            <a:endParaRPr lang="en-US" dirty="0"/>
          </a:p>
        </p:txBody>
      </p:sp>
    </p:spTree>
    <p:extLst>
      <p:ext uri="{BB962C8B-B14F-4D97-AF65-F5344CB8AC3E}">
        <p14:creationId xmlns:p14="http://schemas.microsoft.com/office/powerpoint/2010/main" val="37115923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19"/>
            <a:ext cx="8385048" cy="4170089"/>
          </a:xfrm>
        </p:spPr>
        <p:txBody>
          <a:bodyPr>
            <a:normAutofit/>
          </a:bodyPr>
          <a:lstStyle/>
          <a:p>
            <a:r>
              <a:rPr lang="en-US" sz="1600" dirty="0">
                <a:solidFill>
                  <a:srgbClr val="0070C0"/>
                </a:solidFill>
                <a:latin typeface="Calibri" panose="020F0502020204030204" pitchFamily="34" charset="0"/>
                <a:cs typeface="Calibri" panose="020F0502020204030204" pitchFamily="34" charset="0"/>
              </a:rPr>
              <a:t>Security to </a:t>
            </a:r>
            <a:r>
              <a:rPr lang="en-US" sz="1600" dirty="0" smtClean="0">
                <a:solidFill>
                  <a:srgbClr val="0070C0"/>
                </a:solidFill>
                <a:latin typeface="Calibri" panose="020F0502020204030204" pitchFamily="34" charset="0"/>
                <a:cs typeface="Calibri" panose="020F0502020204030204" pitchFamily="34" charset="0"/>
              </a:rPr>
              <a:t>Objects </a:t>
            </a:r>
            <a:r>
              <a:rPr lang="en-US" sz="1600" dirty="0">
                <a:solidFill>
                  <a:srgbClr val="0070C0"/>
                </a:solidFill>
                <a:latin typeface="Calibri" panose="020F0502020204030204" pitchFamily="34" charset="0"/>
                <a:cs typeface="Calibri" panose="020F0502020204030204" pitchFamily="34" charset="0"/>
              </a:rPr>
              <a:t>[..Continued]</a:t>
            </a:r>
            <a:r>
              <a:rPr lang="en-US" b="0" dirty="0" smtClean="0"/>
              <a:t/>
            </a:r>
            <a:br>
              <a:rPr lang="en-US" b="0" dirty="0" smtClean="0"/>
            </a:br>
            <a:r>
              <a:rPr lang="en-US" b="0" dirty="0" smtClean="0"/>
              <a:t/>
            </a:r>
            <a:br>
              <a:rPr lang="en-US" b="0" dirty="0" smtClean="0"/>
            </a:br>
            <a:r>
              <a:rPr lang="en-US" sz="1300" dirty="0">
                <a:solidFill>
                  <a:schemeClr val="tx2"/>
                </a:solidFill>
                <a:latin typeface="Calibri" panose="020F0502020204030204" pitchFamily="34" charset="0"/>
                <a:ea typeface="+mn-ea"/>
                <a:cs typeface="Calibri" panose="020F0502020204030204" pitchFamily="34" charset="0"/>
              </a:rPr>
              <a:t>4. Security Policy and security templates : </a:t>
            </a:r>
            <a:r>
              <a:rPr lang="en-US" sz="1300" dirty="0" smtClean="0">
                <a:solidFill>
                  <a:schemeClr val="tx2"/>
                </a:solidFill>
                <a:latin typeface="Calibri" panose="020F0502020204030204" pitchFamily="34" charset="0"/>
                <a:ea typeface="+mn-ea"/>
                <a:cs typeface="Calibri" panose="020F0502020204030204" pitchFamily="34" charset="0"/>
              </a:rPr>
              <a:t/>
            </a:r>
            <a:br>
              <a:rPr lang="en-US" sz="1300" dirty="0" smtClean="0">
                <a:solidFill>
                  <a:schemeClr val="tx2"/>
                </a:solidFill>
                <a:latin typeface="Calibri" panose="020F0502020204030204" pitchFamily="34" charset="0"/>
                <a:ea typeface="+mn-ea"/>
                <a:cs typeface="Calibri" panose="020F0502020204030204" pitchFamily="34" charset="0"/>
              </a:rPr>
            </a:br>
            <a:r>
              <a:rPr lang="en-US" sz="1300" dirty="0">
                <a:solidFill>
                  <a:schemeClr val="tx2"/>
                </a:solidFill>
                <a:latin typeface="Calibri" panose="020F0502020204030204" pitchFamily="34" charset="0"/>
                <a:ea typeface="+mn-ea"/>
                <a:cs typeface="Calibri" panose="020F0502020204030204" pitchFamily="34" charset="0"/>
              </a:rPr>
              <a:t>	</a:t>
            </a:r>
            <a:r>
              <a:rPr lang="en-US" sz="1300" b="0" dirty="0">
                <a:solidFill>
                  <a:schemeClr val="tx2"/>
                </a:solidFill>
                <a:latin typeface="Calibri" panose="020F0502020204030204" pitchFamily="34" charset="0"/>
                <a:ea typeface="+mn-ea"/>
                <a:cs typeface="Calibri" panose="020F0502020204030204" pitchFamily="34" charset="0"/>
              </a:rPr>
              <a:t>Security policies contain security templates which let you automatically apply security to documents, folders, and custom objects. In the case of documents, security templates can be associated with one of the several versioning states that documents pass through (Released, Superseded, In Process, or Reservation). </a:t>
            </a: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t>
            </a:r>
            <a:r>
              <a:rPr lang="en-US" sz="1300" b="0" dirty="0" smtClean="0">
                <a:solidFill>
                  <a:schemeClr val="tx2"/>
                </a:solidFill>
                <a:latin typeface="Calibri" panose="020F0502020204030204" pitchFamily="34" charset="0"/>
                <a:ea typeface="+mn-ea"/>
                <a:cs typeface="Calibri" panose="020F0502020204030204" pitchFamily="34" charset="0"/>
              </a:rPr>
              <a:t>This </a:t>
            </a:r>
            <a:r>
              <a:rPr lang="en-US" sz="1300" b="0" dirty="0">
                <a:solidFill>
                  <a:schemeClr val="tx2"/>
                </a:solidFill>
                <a:latin typeface="Calibri" panose="020F0502020204030204" pitchFamily="34" charset="0"/>
                <a:ea typeface="+mn-ea"/>
                <a:cs typeface="Calibri" panose="020F0502020204030204" pitchFamily="34" charset="0"/>
              </a:rPr>
              <a:t>powerful feature provides efficient application of fine-tuned security across many objects.</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dirty="0">
                <a:solidFill>
                  <a:schemeClr val="tx2"/>
                </a:solidFill>
                <a:latin typeface="Calibri" panose="020F0502020204030204" pitchFamily="34" charset="0"/>
                <a:ea typeface="+mn-ea"/>
                <a:cs typeface="Calibri" panose="020F0502020204030204" pitchFamily="34" charset="0"/>
              </a:rPr>
              <a:t>5. Marking Sets : </a:t>
            </a:r>
            <a:r>
              <a:rPr lang="en-US" sz="1300" dirty="0" smtClean="0">
                <a:solidFill>
                  <a:schemeClr val="tx2"/>
                </a:solidFill>
                <a:latin typeface="Calibri" panose="020F0502020204030204" pitchFamily="34" charset="0"/>
                <a:ea typeface="+mn-ea"/>
                <a:cs typeface="Calibri" panose="020F0502020204030204" pitchFamily="34" charset="0"/>
              </a:rPr>
              <a:t/>
            </a:r>
            <a:br>
              <a:rPr lang="en-US" sz="1300" dirty="0" smtClean="0">
                <a:solidFill>
                  <a:schemeClr val="tx2"/>
                </a:solidFill>
                <a:latin typeface="Calibri" panose="020F0502020204030204" pitchFamily="34" charset="0"/>
                <a:ea typeface="+mn-ea"/>
                <a:cs typeface="Calibri" panose="020F0502020204030204" pitchFamily="34" charset="0"/>
              </a:rPr>
            </a:br>
            <a:r>
              <a:rPr lang="en-US" sz="1300" dirty="0">
                <a:solidFill>
                  <a:schemeClr val="tx2"/>
                </a:solidFill>
                <a:latin typeface="Calibri" panose="020F0502020204030204" pitchFamily="34" charset="0"/>
                <a:ea typeface="+mn-ea"/>
                <a:cs typeface="Calibri" panose="020F0502020204030204" pitchFamily="34" charset="0"/>
              </a:rPr>
              <a:t>	</a:t>
            </a:r>
            <a:r>
              <a:rPr lang="en-US" sz="1300" b="0" dirty="0" smtClean="0">
                <a:solidFill>
                  <a:schemeClr val="tx2"/>
                </a:solidFill>
                <a:latin typeface="Calibri" panose="020F0502020204030204" pitchFamily="34" charset="0"/>
                <a:ea typeface="+mn-ea"/>
                <a:cs typeface="Calibri" panose="020F0502020204030204" pitchFamily="34" charset="0"/>
              </a:rPr>
              <a:t>FileNet </a:t>
            </a:r>
            <a:r>
              <a:rPr lang="en-US" sz="1300" b="0" dirty="0">
                <a:solidFill>
                  <a:schemeClr val="tx2"/>
                </a:solidFill>
                <a:latin typeface="Calibri" panose="020F0502020204030204" pitchFamily="34" charset="0"/>
                <a:ea typeface="+mn-ea"/>
                <a:cs typeface="Calibri" panose="020F0502020204030204" pitchFamily="34" charset="0"/>
              </a:rPr>
              <a:t>Content Engine (CE) Markings or Marking Sets provides a way to define a level of security on objects (i.e. documents) in addition to the normal FileNet P8 object security model. By using markings, access to objects can be controlled based on specific property value. Marking set's are collection of CE objects known as marking objects. </a:t>
            </a: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t>
            </a:r>
            <a:r>
              <a:rPr lang="en-US" sz="1300" b="0" dirty="0" smtClean="0">
                <a:solidFill>
                  <a:schemeClr val="tx2"/>
                </a:solidFill>
                <a:latin typeface="Calibri" panose="020F0502020204030204" pitchFamily="34" charset="0"/>
                <a:ea typeface="+mn-ea"/>
                <a:cs typeface="Calibri" panose="020F0502020204030204" pitchFamily="34" charset="0"/>
              </a:rPr>
              <a:t>Marking </a:t>
            </a:r>
            <a:r>
              <a:rPr lang="en-US" sz="1300" b="0" dirty="0">
                <a:solidFill>
                  <a:schemeClr val="tx2"/>
                </a:solidFill>
                <a:latin typeface="Calibri" panose="020F0502020204030204" pitchFamily="34" charset="0"/>
                <a:ea typeface="+mn-ea"/>
                <a:cs typeface="Calibri" panose="020F0502020204030204" pitchFamily="34" charset="0"/>
              </a:rPr>
              <a:t>sets allows setting up security on an object with means of property template. When a marking is applied to an object, the resulting access permissions for the object are a combination of the settings of its original access permissions (through ACL) and the settings of the markings 'Constraint Mask' for each marking that is applied to it. The result of this combination is the effective security mask.</a:t>
            </a:r>
          </a:p>
        </p:txBody>
      </p:sp>
      <p:sp>
        <p:nvSpPr>
          <p:cNvPr id="3" name="Slide Number Placeholder 2"/>
          <p:cNvSpPr>
            <a:spLocks noGrp="1"/>
          </p:cNvSpPr>
          <p:nvPr>
            <p:ph type="sldNum" sz="quarter" idx="12"/>
          </p:nvPr>
        </p:nvSpPr>
        <p:spPr/>
        <p:txBody>
          <a:bodyPr/>
          <a:lstStyle/>
          <a:p>
            <a:fld id="{2EFEF571-C9B4-4D92-A7F7-315B894862A8}" type="slidenum">
              <a:rPr lang="en-US" smtClean="0"/>
              <a:pPr/>
              <a:t>31</a:t>
            </a:fld>
            <a:endParaRPr lang="en-US" dirty="0"/>
          </a:p>
        </p:txBody>
      </p:sp>
    </p:spTree>
    <p:extLst>
      <p:ext uri="{BB962C8B-B14F-4D97-AF65-F5344CB8AC3E}">
        <p14:creationId xmlns:p14="http://schemas.microsoft.com/office/powerpoint/2010/main" val="3972890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32</a:t>
            </a:fld>
            <a:endParaRPr lang="en-US" dirty="0"/>
          </a:p>
        </p:txBody>
      </p:sp>
      <p:sp>
        <p:nvSpPr>
          <p:cNvPr id="2" name="Rectangle 1"/>
          <p:cNvSpPr/>
          <p:nvPr/>
        </p:nvSpPr>
        <p:spPr>
          <a:xfrm>
            <a:off x="403098" y="206908"/>
            <a:ext cx="6454902" cy="3724096"/>
          </a:xfrm>
          <a:prstGeom prst="rect">
            <a:avLst/>
          </a:prstGeom>
        </p:spPr>
        <p:txBody>
          <a:bodyPr wrap="square">
            <a:spAutoFit/>
          </a:bodyPr>
          <a:lstStyle/>
          <a:p>
            <a:r>
              <a:rPr lang="en-US" sz="1600" b="1" dirty="0">
                <a:solidFill>
                  <a:srgbClr val="0070C0"/>
                </a:solidFill>
                <a:latin typeface="Calibri" panose="020F0502020204030204" pitchFamily="34" charset="0"/>
                <a:cs typeface="Calibri" panose="020F0502020204030204" pitchFamily="34" charset="0"/>
              </a:rPr>
              <a:t>Security sources</a:t>
            </a:r>
            <a:br>
              <a:rPr lang="en-US" sz="1600" b="1" dirty="0">
                <a:solidFill>
                  <a:srgbClr val="0070C0"/>
                </a:solidFill>
                <a:latin typeface="Calibri" panose="020F0502020204030204" pitchFamily="34" charset="0"/>
                <a:cs typeface="Calibri" panose="020F0502020204030204" pitchFamily="34" charset="0"/>
              </a:rPr>
            </a:br>
            <a:endParaRPr lang="en-US" sz="1600" dirty="0">
              <a:solidFill>
                <a:srgbClr val="0070C0"/>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Permissions </a:t>
            </a:r>
            <a:r>
              <a:rPr lang="en-US" sz="1200" dirty="0">
                <a:solidFill>
                  <a:schemeClr val="tx2"/>
                </a:solidFill>
                <a:latin typeface="Calibri" panose="020F0502020204030204" pitchFamily="34" charset="0"/>
                <a:cs typeface="Calibri" panose="020F0502020204030204" pitchFamily="34" charset="0"/>
              </a:rPr>
              <a:t>for an object can come from various sources.</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Sources can be used in combination.</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Precedence is determined by order of evaluation.</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Security is determined dynamically when the object is accessed.</a:t>
            </a:r>
          </a:p>
          <a:p>
            <a:pPr marL="628650" lvl="1" indent="-171450">
              <a:buFont typeface="Wingdings" panose="05000000000000000000" pitchFamily="2" charset="2"/>
              <a:buChar char="ü"/>
            </a:pPr>
            <a:r>
              <a:rPr lang="en-US" sz="1200" dirty="0" smtClean="0">
                <a:solidFill>
                  <a:schemeClr val="tx2"/>
                </a:solidFill>
                <a:latin typeface="Calibri" panose="020F0502020204030204" pitchFamily="34" charset="0"/>
                <a:cs typeface="Calibri" panose="020F0502020204030204" pitchFamily="34" charset="0"/>
              </a:rPr>
              <a:t>This fact is significant for inherited security.</a:t>
            </a: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lvl="1"/>
            <a:endParaRPr lang="en-US" sz="1200" dirty="0">
              <a:solidFill>
                <a:schemeClr val="tx2"/>
              </a:solidFill>
              <a:latin typeface="Calibri" panose="020F0502020204030204" pitchFamily="34" charset="0"/>
              <a:cs typeface="Calibri" panose="020F0502020204030204" pitchFamily="34" charset="0"/>
            </a:endParaRPr>
          </a:p>
          <a:p>
            <a:pPr lvl="1"/>
            <a:endParaRPr lang="en-US" sz="1200" dirty="0">
              <a:solidFill>
                <a:schemeClr val="tx2"/>
              </a:solidFill>
              <a:latin typeface="Calibri" panose="020F0502020204030204" pitchFamily="34" charset="0"/>
              <a:cs typeface="Calibri" panose="020F0502020204030204"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109628" y="2124047"/>
            <a:ext cx="5057256" cy="2192771"/>
          </a:xfrm>
          <a:prstGeom prst="rect">
            <a:avLst/>
          </a:prstGeom>
          <a:noFill/>
          <a:ln>
            <a:noFill/>
          </a:ln>
        </p:spPr>
      </p:pic>
    </p:spTree>
    <p:extLst>
      <p:ext uri="{BB962C8B-B14F-4D97-AF65-F5344CB8AC3E}">
        <p14:creationId xmlns:p14="http://schemas.microsoft.com/office/powerpoint/2010/main" val="33576992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33</a:t>
            </a:fld>
            <a:endParaRPr lang="en-US" dirty="0"/>
          </a:p>
        </p:txBody>
      </p:sp>
      <p:sp>
        <p:nvSpPr>
          <p:cNvPr id="5" name="Rectangle 4"/>
          <p:cNvSpPr/>
          <p:nvPr/>
        </p:nvSpPr>
        <p:spPr>
          <a:xfrm>
            <a:off x="253629" y="402946"/>
            <a:ext cx="4786204" cy="4385816"/>
          </a:xfrm>
          <a:prstGeom prst="rect">
            <a:avLst/>
          </a:prstGeom>
        </p:spPr>
        <p:txBody>
          <a:bodyPr wrap="square">
            <a:spAutoFit/>
          </a:bodyPr>
          <a:lstStyle/>
          <a:p>
            <a:pPr algn="just"/>
            <a:r>
              <a:rPr lang="en-US" sz="1600" b="1" dirty="0">
                <a:solidFill>
                  <a:srgbClr val="0070C0"/>
                </a:solidFill>
                <a:latin typeface="Calibri" panose="020F0502020204030204" pitchFamily="34" charset="0"/>
                <a:cs typeface="Calibri" panose="020F0502020204030204" pitchFamily="34" charset="0"/>
              </a:rPr>
              <a:t>Security sources and order of evaluation Object</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Each security permission can be set to Allow or Deny. If a principal has </a:t>
            </a:r>
            <a:r>
              <a:rPr lang="en-US" sz="1200" dirty="0" smtClean="0">
                <a:solidFill>
                  <a:schemeClr val="tx2"/>
                </a:solidFill>
                <a:latin typeface="Calibri" panose="020F0502020204030204" pitchFamily="34" charset="0"/>
                <a:cs typeface="Calibri" panose="020F0502020204030204" pitchFamily="34" charset="0"/>
              </a:rPr>
              <a:t>nothing </a:t>
            </a:r>
            <a:r>
              <a:rPr lang="en-US" sz="1200" dirty="0">
                <a:solidFill>
                  <a:schemeClr val="tx2"/>
                </a:solidFill>
                <a:latin typeface="Calibri" panose="020F0502020204030204" pitchFamily="34" charset="0"/>
                <a:cs typeface="Calibri" panose="020F0502020204030204" pitchFamily="34" charset="0"/>
              </a:rPr>
              <a:t>that is allowed, access is denied. When nothing is allowed, it </a:t>
            </a:r>
            <a:r>
              <a:rPr lang="en-US" sz="1200" dirty="0" smtClean="0">
                <a:solidFill>
                  <a:schemeClr val="tx2"/>
                </a:solidFill>
                <a:latin typeface="Calibri" panose="020F0502020204030204" pitchFamily="34" charset="0"/>
                <a:cs typeface="Calibri" panose="020F0502020204030204" pitchFamily="34" charset="0"/>
              </a:rPr>
              <a:t>is implicitly </a:t>
            </a:r>
            <a:r>
              <a:rPr lang="en-US" sz="1200" dirty="0">
                <a:solidFill>
                  <a:schemeClr val="tx2"/>
                </a:solidFill>
                <a:latin typeface="Calibri" panose="020F0502020204030204" pitchFamily="34" charset="0"/>
                <a:cs typeface="Calibri" panose="020F0502020204030204" pitchFamily="34" charset="0"/>
              </a:rPr>
              <a:t>denied. Most security scenarios can function perfectly with </a:t>
            </a:r>
            <a:r>
              <a:rPr lang="en-US" sz="1200" dirty="0" smtClean="0">
                <a:solidFill>
                  <a:schemeClr val="tx2"/>
                </a:solidFill>
                <a:latin typeface="Calibri" panose="020F0502020204030204" pitchFamily="34" charset="0"/>
                <a:cs typeface="Calibri" panose="020F0502020204030204" pitchFamily="34" charset="0"/>
              </a:rPr>
              <a:t>Allows </a:t>
            </a:r>
            <a:r>
              <a:rPr lang="en-US" sz="1200" dirty="0">
                <a:solidFill>
                  <a:schemeClr val="tx2"/>
                </a:solidFill>
                <a:latin typeface="Calibri" panose="020F0502020204030204" pitchFamily="34" charset="0"/>
                <a:cs typeface="Calibri" panose="020F0502020204030204" pitchFamily="34" charset="0"/>
              </a:rPr>
              <a:t>only. </a:t>
            </a:r>
          </a:p>
          <a:p>
            <a:r>
              <a:rPr lang="en-US" sz="1200" dirty="0" smtClean="0">
                <a:solidFill>
                  <a:schemeClr val="tx2"/>
                </a:solidFill>
                <a:latin typeface="Calibri" panose="020F0502020204030204" pitchFamily="34" charset="0"/>
                <a:cs typeface="Calibri" panose="020F0502020204030204" pitchFamily="34" charset="0"/>
              </a:rPr>
              <a:t>In a system that uses Allows only, security from multiple sources are summed. The order of evaluation is not important. </a:t>
            </a:r>
          </a:p>
          <a:p>
            <a:endParaRPr lang="en-US" sz="1200" dirty="0" smtClean="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Example</a:t>
            </a:r>
            <a:r>
              <a:rPr lang="en-US" sz="1200" dirty="0">
                <a:solidFill>
                  <a:schemeClr val="tx2"/>
                </a:solidFill>
                <a:latin typeface="Calibri" panose="020F0502020204030204" pitchFamily="34" charset="0"/>
                <a:cs typeface="Calibri" panose="020F0502020204030204" pitchFamily="34" charset="0"/>
              </a:rPr>
              <a:t>, if Fred is Allowed view properties from Direct security, and he </a:t>
            </a:r>
            <a:r>
              <a:rPr lang="en-US" sz="1200" dirty="0" smtClean="0">
                <a:solidFill>
                  <a:schemeClr val="tx2"/>
                </a:solidFill>
                <a:latin typeface="Calibri" panose="020F0502020204030204" pitchFamily="34" charset="0"/>
                <a:cs typeface="Calibri" panose="020F0502020204030204" pitchFamily="34" charset="0"/>
              </a:rPr>
              <a:t>also </a:t>
            </a:r>
            <a:r>
              <a:rPr lang="en-US" sz="1200" dirty="0">
                <a:solidFill>
                  <a:schemeClr val="tx2"/>
                </a:solidFill>
                <a:latin typeface="Calibri" panose="020F0502020204030204" pitchFamily="34" charset="0"/>
                <a:cs typeface="Calibri" panose="020F0502020204030204" pitchFamily="34" charset="0"/>
              </a:rPr>
              <a:t>has Major Versioning from a template, then he has both capabilities. </a:t>
            </a:r>
            <a:endParaRPr lang="en-US" sz="1200" dirty="0" smtClean="0">
              <a:solidFill>
                <a:schemeClr val="tx2"/>
              </a:solidFill>
              <a:latin typeface="Calibri" panose="020F0502020204030204" pitchFamily="34" charset="0"/>
              <a:cs typeface="Calibri" panose="020F0502020204030204" pitchFamily="34" charset="0"/>
            </a:endParaRPr>
          </a:p>
          <a:p>
            <a:endParaRPr lang="en-US" sz="1200" dirty="0" smtClean="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The </a:t>
            </a:r>
            <a:r>
              <a:rPr lang="en-US" sz="1200" dirty="0">
                <a:solidFill>
                  <a:schemeClr val="tx2"/>
                </a:solidFill>
                <a:latin typeface="Calibri" panose="020F0502020204030204" pitchFamily="34" charset="0"/>
                <a:cs typeface="Calibri" panose="020F0502020204030204" pitchFamily="34" charset="0"/>
              </a:rPr>
              <a:t>order of evaluation is important to understand only if you use Denial</a:t>
            </a:r>
            <a:r>
              <a:rPr lang="en-US" sz="1200" dirty="0" smtClean="0">
                <a:solidFill>
                  <a:schemeClr val="tx2"/>
                </a:solidFill>
                <a:latin typeface="Calibri" panose="020F0502020204030204" pitchFamily="34" charset="0"/>
                <a:cs typeface="Calibri" panose="020F0502020204030204" pitchFamily="34" charset="0"/>
              </a:rPr>
              <a:t>.</a:t>
            </a:r>
            <a:endParaRPr lang="en-US" sz="1100" dirty="0" smtClean="0">
              <a:solidFill>
                <a:schemeClr val="tx2"/>
              </a:solidFill>
              <a:latin typeface="Calibri" panose="020F0502020204030204" pitchFamily="34" charset="0"/>
              <a:cs typeface="Calibri" panose="020F0502020204030204" pitchFamily="34" charset="0"/>
            </a:endParaRPr>
          </a:p>
          <a:p>
            <a:r>
              <a:rPr lang="en-US" sz="1100" dirty="0" smtClean="0">
                <a:solidFill>
                  <a:schemeClr val="tx2"/>
                </a:solidFill>
                <a:latin typeface="Calibri" panose="020F0502020204030204" pitchFamily="34" charset="0"/>
                <a:cs typeface="Calibri" panose="020F0502020204030204" pitchFamily="34" charset="0"/>
              </a:rPr>
              <a:t> </a:t>
            </a:r>
            <a:r>
              <a:rPr lang="en-US" sz="1100" dirty="0">
                <a:solidFill>
                  <a:schemeClr val="tx2"/>
                </a:solidFill>
                <a:latin typeface="Calibri" panose="020F0502020204030204" pitchFamily="34" charset="0"/>
                <a:cs typeface="Calibri" panose="020F0502020204030204" pitchFamily="34" charset="0"/>
              </a:rPr>
              <a:t/>
            </a:r>
            <a:br>
              <a:rPr lang="en-US" sz="1100" dirty="0">
                <a:solidFill>
                  <a:schemeClr val="tx2"/>
                </a:solidFill>
                <a:latin typeface="Calibri" panose="020F0502020204030204" pitchFamily="34" charset="0"/>
                <a:cs typeface="Calibri" panose="020F0502020204030204" pitchFamily="34" charset="0"/>
              </a:rPr>
            </a:br>
            <a:r>
              <a:rPr lang="en-US" sz="1100" dirty="0">
                <a:solidFill>
                  <a:schemeClr val="tx2"/>
                </a:solidFill>
                <a:latin typeface="Calibri" panose="020F0502020204030204" pitchFamily="34" charset="0"/>
                <a:cs typeface="Calibri" panose="020F0502020204030204" pitchFamily="34" charset="0"/>
              </a:rPr>
              <a:t>This order determines </a:t>
            </a:r>
            <a:r>
              <a:rPr lang="en-US" sz="1200" dirty="0">
                <a:solidFill>
                  <a:schemeClr val="tx2"/>
                </a:solidFill>
                <a:latin typeface="Calibri" panose="020F0502020204030204" pitchFamily="34" charset="0"/>
                <a:cs typeface="Calibri" panose="020F0502020204030204" pitchFamily="34" charset="0"/>
              </a:rPr>
              <a:t>how security issues are resolved. If someone is allowed access by one security source and denied by another security source, the security is determined by which source comes first in the order  of evaluation. </a:t>
            </a:r>
            <a:br>
              <a:rPr lang="en-US" sz="1200" dirty="0">
                <a:solidFill>
                  <a:schemeClr val="tx2"/>
                </a:solidFill>
                <a:latin typeface="Calibri" panose="020F0502020204030204" pitchFamily="34" charset="0"/>
                <a:cs typeface="Calibri" panose="020F0502020204030204" pitchFamily="34" charset="0"/>
              </a:rPr>
            </a:br>
            <a:r>
              <a:rPr lang="en-US" sz="1200" dirty="0">
                <a:solidFill>
                  <a:schemeClr val="tx2"/>
                </a:solidFill>
                <a:latin typeface="Calibri" panose="020F0502020204030204" pitchFamily="34" charset="0"/>
                <a:cs typeface="Calibri" panose="020F0502020204030204" pitchFamily="34" charset="0"/>
              </a:rPr>
              <a:t/>
            </a:r>
            <a:br>
              <a:rPr lang="en-US" sz="1200" dirty="0">
                <a:solidFill>
                  <a:schemeClr val="tx2"/>
                </a:solidFill>
                <a:latin typeface="Calibri" panose="020F0502020204030204" pitchFamily="34" charset="0"/>
                <a:cs typeface="Calibri" panose="020F0502020204030204" pitchFamily="34" charset="0"/>
              </a:rPr>
            </a:br>
            <a:r>
              <a:rPr lang="en-US" sz="1200" dirty="0">
                <a:solidFill>
                  <a:schemeClr val="tx2"/>
                </a:solidFill>
                <a:latin typeface="Calibri" panose="020F0502020204030204" pitchFamily="34" charset="0"/>
                <a:cs typeface="Calibri" panose="020F0502020204030204" pitchFamily="34" charset="0"/>
              </a:rPr>
              <a:t>For example, if a security policy template allows access and folder inheritance denies access, the user is allowed to view the object because the template security is evaluated before inherited security.</a:t>
            </a:r>
          </a:p>
          <a:p>
            <a:endParaRPr lang="en-US" sz="1200" dirty="0">
              <a:solidFill>
                <a:schemeClr val="tx2"/>
              </a:solidFill>
              <a:latin typeface="Calibri" panose="020F0502020204030204" pitchFamily="34" charset="0"/>
              <a:cs typeface="Calibri" panose="020F0502020204030204"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933507" y="494128"/>
            <a:ext cx="4061637" cy="3376124"/>
          </a:xfrm>
          <a:prstGeom prst="rect">
            <a:avLst/>
          </a:prstGeom>
          <a:noFill/>
          <a:ln>
            <a:noFill/>
          </a:ln>
        </p:spPr>
      </p:pic>
    </p:spTree>
    <p:extLst>
      <p:ext uri="{BB962C8B-B14F-4D97-AF65-F5344CB8AC3E}">
        <p14:creationId xmlns:p14="http://schemas.microsoft.com/office/powerpoint/2010/main" val="27982606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4623887" cy="4021234"/>
          </a:xfrm>
        </p:spPr>
        <p:txBody>
          <a:bodyPr>
            <a:normAutofit fontScale="90000"/>
          </a:bodyPr>
          <a:lstStyle/>
          <a:p>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400" dirty="0">
                <a:solidFill>
                  <a:srgbClr val="0070C0"/>
                </a:solidFill>
                <a:latin typeface="Calibri" panose="020F0502020204030204" pitchFamily="34" charset="0"/>
                <a:cs typeface="Calibri" panose="020F0502020204030204" pitchFamily="34" charset="0"/>
              </a:rPr>
              <a:t>Security sources and order of evaluation Object [..Continued]</a:t>
            </a:r>
            <a:r>
              <a:rPr lang="en-US" sz="1400" dirty="0">
                <a:latin typeface="Calibri" panose="020F0502020204030204" pitchFamily="34" charset="0"/>
                <a:cs typeface="Calibri" panose="020F0502020204030204" pitchFamily="34" charset="0"/>
              </a:rPr>
              <a:t/>
            </a:r>
            <a:br>
              <a:rPr lang="en-US" sz="1400" dirty="0">
                <a:latin typeface="Calibri" panose="020F0502020204030204" pitchFamily="34" charset="0"/>
                <a:cs typeface="Calibri" panose="020F0502020204030204" pitchFamily="34" charset="0"/>
              </a:rPr>
            </a:br>
            <a:r>
              <a:rPr lang="en-US" sz="1400" dirty="0">
                <a:solidFill>
                  <a:srgbClr val="0070C0"/>
                </a:solidFill>
                <a:latin typeface="Calibri" panose="020F0502020204030204" pitchFamily="34" charset="0"/>
                <a:cs typeface="Calibri" panose="020F0502020204030204" pitchFamily="34" charset="0"/>
              </a:rPr>
              <a:t/>
            </a:r>
            <a:br>
              <a:rPr lang="en-US" sz="1400" dirty="0">
                <a:solidFill>
                  <a:srgbClr val="0070C0"/>
                </a:solidFill>
                <a:latin typeface="Calibri" panose="020F0502020204030204" pitchFamily="34" charset="0"/>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The graphic shows the source and priority of security sources:</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Default instance security becomes direct security when the object is created, and direct security is directly modifiable on an object.</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Security policies and security parents can provide security to an object, which is not directly modifiable on the object that uses them.</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The evaluation order is presented: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Default instance and direct security are evaluated first.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Security policies that provide security are evaluated next.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Security parents that provide security are evaluated last.</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In each case, a Deny access setting takes precedence over an Allow access setting. If no security source provides access, then a user is implicitly denied access to the object.</a:t>
            </a:r>
            <a:r>
              <a:rPr lang="en-US" dirty="0">
                <a:solidFill>
                  <a:schemeClr val="tx2"/>
                </a:solidFill>
                <a:latin typeface="Calibri" panose="020F0502020204030204" pitchFamily="34" charset="0"/>
                <a:cs typeface="Calibri" panose="020F0502020204030204" pitchFamily="34" charset="0"/>
              </a:rPr>
              <a:t/>
            </a:r>
            <a:br>
              <a:rPr lang="en-US" dirty="0">
                <a:solidFill>
                  <a:schemeClr val="tx2"/>
                </a:solidFill>
                <a:latin typeface="Calibri" panose="020F0502020204030204" pitchFamily="34" charset="0"/>
                <a:cs typeface="Calibri" panose="020F0502020204030204" pitchFamily="34" charset="0"/>
              </a:rPr>
            </a:br>
            <a:endParaRPr lang="en-US" dirty="0"/>
          </a:p>
        </p:txBody>
      </p:sp>
      <p:sp>
        <p:nvSpPr>
          <p:cNvPr id="3" name="Slide Number Placeholder 2"/>
          <p:cNvSpPr>
            <a:spLocks noGrp="1"/>
          </p:cNvSpPr>
          <p:nvPr>
            <p:ph type="sldNum" sz="quarter" idx="12"/>
          </p:nvPr>
        </p:nvSpPr>
        <p:spPr/>
        <p:txBody>
          <a:bodyPr/>
          <a:lstStyle/>
          <a:p>
            <a:fld id="{2EFEF571-C9B4-4D92-A7F7-315B894862A8}" type="slidenum">
              <a:rPr lang="en-US" smtClean="0"/>
              <a:pPr/>
              <a:t>34</a:t>
            </a:fld>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082363" y="574160"/>
            <a:ext cx="3870251" cy="3274825"/>
          </a:xfrm>
          <a:prstGeom prst="rect">
            <a:avLst/>
          </a:prstGeom>
          <a:noFill/>
          <a:ln>
            <a:noFill/>
          </a:ln>
        </p:spPr>
      </p:pic>
    </p:spTree>
    <p:extLst>
      <p:ext uri="{BB962C8B-B14F-4D97-AF65-F5344CB8AC3E}">
        <p14:creationId xmlns:p14="http://schemas.microsoft.com/office/powerpoint/2010/main" val="1862694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35</a:t>
            </a:fld>
            <a:endParaRPr lang="en-US" dirty="0"/>
          </a:p>
        </p:txBody>
      </p:sp>
      <p:sp>
        <p:nvSpPr>
          <p:cNvPr id="8" name="Rectangle 7"/>
          <p:cNvSpPr/>
          <p:nvPr/>
        </p:nvSpPr>
        <p:spPr>
          <a:xfrm>
            <a:off x="517398" y="405987"/>
            <a:ext cx="7522108" cy="3570208"/>
          </a:xfrm>
          <a:prstGeom prst="rect">
            <a:avLst/>
          </a:prstGeom>
        </p:spPr>
        <p:txBody>
          <a:bodyPr wrap="square">
            <a:spAutoFit/>
          </a:bodyPr>
          <a:lstStyle/>
          <a:p>
            <a:r>
              <a:rPr lang="en-US" sz="1600" b="1" dirty="0">
                <a:solidFill>
                  <a:srgbClr val="0070C0"/>
                </a:solidFill>
                <a:latin typeface="Calibri" panose="020F0502020204030204" pitchFamily="34" charset="0"/>
                <a:ea typeface="Calibri" panose="020F0502020204030204" pitchFamily="34" charset="0"/>
                <a:cs typeface="Calibri" panose="020F0502020204030204" pitchFamily="34" charset="0"/>
              </a:rPr>
              <a:t>Direct security</a:t>
            </a: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
            </a:r>
            <a:b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•Default security is set by the class definition.</a:t>
            </a:r>
          </a:p>
          <a:p>
            <a:pPr marL="628650" lvl="1"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Default instance security settings are applied to new instances of the class.</a:t>
            </a:r>
            <a:b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•When an object is created, Default becomes Direct security. </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•Direct security can be modified:</a:t>
            </a:r>
          </a:p>
          <a:p>
            <a:pPr marL="628650" lvl="1"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For exceptional cases</a:t>
            </a:r>
          </a:p>
          <a:p>
            <a:pPr marL="628650" lvl="1"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For objects that do not follow predictable rules</a:t>
            </a:r>
          </a:p>
          <a:p>
            <a:pPr marL="628650" lvl="1"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By users with sufficient access</a:t>
            </a:r>
          </a:p>
          <a:p>
            <a:pPr lvl="1"/>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•Typically, security is automatically assigned to an object from other sources.</a:t>
            </a:r>
          </a:p>
          <a:p>
            <a:pPr marL="628650" lvl="1" indent="-171450">
              <a:buFont typeface="Wingdings" panose="05000000000000000000" pitchFamily="2" charset="2"/>
              <a:buChar char="ü"/>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Design security solutions to minimize the need to modify direct security.</a:t>
            </a:r>
          </a:p>
          <a:p>
            <a:endParaRPr lang="en-US" dirty="0"/>
          </a:p>
          <a:p>
            <a:r>
              <a:rPr lang="en-US" sz="1200" dirty="0">
                <a:solidFill>
                  <a:schemeClr val="tx2"/>
                </a:solidFill>
                <a:latin typeface="Calibri" panose="020F0502020204030204" pitchFamily="34" charset="0"/>
                <a:cs typeface="Calibri" panose="020F0502020204030204" pitchFamily="34" charset="0"/>
              </a:rPr>
              <a:t>Both Default and Direct security can be modified on an object. After either type of security is modified, the source is listed as Direct.</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To modify the security on an object, a user must have the Modify Permissions access right. </a:t>
            </a:r>
            <a:endParaRPr lang="en-US" sz="1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65736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36</a:t>
            </a:fld>
            <a:endParaRPr lang="en-US" dirty="0"/>
          </a:p>
        </p:txBody>
      </p:sp>
      <p:sp>
        <p:nvSpPr>
          <p:cNvPr id="4" name="Rectangle 3"/>
          <p:cNvSpPr/>
          <p:nvPr/>
        </p:nvSpPr>
        <p:spPr>
          <a:xfrm>
            <a:off x="347341" y="386317"/>
            <a:ext cx="8400505" cy="4585871"/>
          </a:xfrm>
          <a:prstGeom prst="rect">
            <a:avLst/>
          </a:prstGeom>
        </p:spPr>
        <p:txBody>
          <a:bodyPr wrap="square">
            <a:spAutoFit/>
          </a:bodyPr>
          <a:lstStyle/>
          <a:p>
            <a:r>
              <a:rPr lang="en-US" sz="1600" b="1" dirty="0">
                <a:solidFill>
                  <a:srgbClr val="0070C0"/>
                </a:solidFill>
                <a:latin typeface="Calibri" panose="020F0502020204030204" pitchFamily="34" charset="0"/>
                <a:cs typeface="Calibri" panose="020F0502020204030204" pitchFamily="34" charset="0"/>
              </a:rPr>
              <a:t>Overview of security inheritance</a:t>
            </a:r>
            <a:r>
              <a:rPr lang="en-US" sz="1200" b="1" dirty="0">
                <a:solidFill>
                  <a:schemeClr val="tx2"/>
                </a:solidFill>
                <a:latin typeface="Calibri" panose="020F0502020204030204" pitchFamily="34" charset="0"/>
                <a:cs typeface="Calibri" panose="020F0502020204030204" pitchFamily="34" charset="0"/>
              </a:rPr>
              <a:t/>
            </a:r>
            <a:br>
              <a:rPr lang="en-US" sz="1200" b="1"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You can configure security to be inherited from other objects.</a:t>
            </a:r>
          </a:p>
          <a:p>
            <a:pPr marL="171450"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Inherited security is a convenient way to control security on multiple objects from a single point.</a:t>
            </a: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If you specify a security parent for a large group of documents, then you can change permissions on all of these documents by updating the security parent.</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In an example scenario, your company has thousands of Invoice documents. A corporate decision mandates that Invoice documents can be viewable by all Finance Clerks. You add Finance Clerks to the security parent for the entire Invoice document class. The new permission is inherited by all Invoice documents. With one change, you gave Finance Clerks access to all Invoice documents.</a:t>
            </a:r>
          </a:p>
          <a:p>
            <a:endParaRPr lang="en-US" sz="1600" dirty="0">
              <a:solidFill>
                <a:schemeClr val="tx2"/>
              </a:solidFill>
              <a:latin typeface="Calibri" panose="020F0502020204030204" pitchFamily="34" charset="0"/>
              <a:cs typeface="Calibri" panose="020F0502020204030204" pitchFamily="34" charset="0"/>
            </a:endParaRPr>
          </a:p>
          <a:p>
            <a:endParaRPr lang="en-US" sz="1600" dirty="0">
              <a:solidFill>
                <a:schemeClr val="tx2"/>
              </a:solidFill>
              <a:latin typeface="Calibri" panose="020F0502020204030204" pitchFamily="34" charset="0"/>
              <a:cs typeface="Calibri" panose="020F0502020204030204"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762136" y="1376405"/>
            <a:ext cx="4765559" cy="1688637"/>
          </a:xfrm>
          <a:prstGeom prst="rect">
            <a:avLst/>
          </a:prstGeom>
          <a:noFill/>
          <a:ln>
            <a:noFill/>
          </a:ln>
        </p:spPr>
      </p:pic>
    </p:spTree>
    <p:extLst>
      <p:ext uri="{BB962C8B-B14F-4D97-AF65-F5344CB8AC3E}">
        <p14:creationId xmlns:p14="http://schemas.microsoft.com/office/powerpoint/2010/main" val="1055050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37</a:t>
            </a:fld>
            <a:endParaRPr lang="en-US" dirty="0"/>
          </a:p>
        </p:txBody>
      </p:sp>
      <p:sp>
        <p:nvSpPr>
          <p:cNvPr id="2" name="Rectangle 1"/>
          <p:cNvSpPr/>
          <p:nvPr/>
        </p:nvSpPr>
        <p:spPr>
          <a:xfrm>
            <a:off x="336353" y="380398"/>
            <a:ext cx="8193597" cy="3816429"/>
          </a:xfrm>
          <a:prstGeom prst="rect">
            <a:avLst/>
          </a:prstGeom>
        </p:spPr>
        <p:txBody>
          <a:bodyPr wrap="square">
            <a:spAutoFit/>
          </a:bodyPr>
          <a:lstStyle/>
          <a:p>
            <a:r>
              <a:rPr lang="en-US" sz="1400" b="1" dirty="0">
                <a:solidFill>
                  <a:srgbClr val="0070C0"/>
                </a:solidFill>
                <a:latin typeface="Calibri" panose="020F0502020204030204" pitchFamily="34" charset="0"/>
                <a:ea typeface="Calibri" panose="020F0502020204030204" pitchFamily="34" charset="0"/>
                <a:cs typeface="Calibri" panose="020F0502020204030204" pitchFamily="34" charset="0"/>
              </a:rPr>
              <a:t>Definition of terms</a:t>
            </a:r>
            <a:r>
              <a:rPr lang="en-US" sz="1200" b="1" dirty="0">
                <a:solidFill>
                  <a:schemeClr val="tx2"/>
                </a:solidFill>
                <a:latin typeface="Calibri" panose="020F0502020204030204" pitchFamily="34" charset="0"/>
                <a:ea typeface="Calibri" panose="020F0502020204030204" pitchFamily="34" charset="0"/>
                <a:cs typeface="Calibri" panose="020F0502020204030204" pitchFamily="34" charset="0"/>
              </a:rPr>
              <a:t/>
            </a:r>
            <a:br>
              <a:rPr lang="en-US" sz="1200" b="1" dirty="0">
                <a:solidFill>
                  <a:schemeClr val="tx2"/>
                </a:solidFill>
                <a:latin typeface="Calibri" panose="020F0502020204030204" pitchFamily="34" charset="0"/>
                <a:ea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 Security </a:t>
            </a: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inheritance</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The ability to pass permissions from a source object to a child </a:t>
            </a:r>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object</a:t>
            </a: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 Inheritable </a:t>
            </a: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depth</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A property that determines whether permissions are not to be inherited, inherited only by objects that are immediate children, or by all children</a:t>
            </a:r>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a:t>
            </a: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 Security </a:t>
            </a: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parent</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Any object from which another object inherits security</a:t>
            </a:r>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a:t>
            </a: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 Security </a:t>
            </a: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Folder</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A folder that is used to provide the security for child documents to inherit</a:t>
            </a:r>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a:t>
            </a: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 Security </a:t>
            </a: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proxy</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An object that is used to provide the security for other objects to inherit.</a:t>
            </a:r>
          </a:p>
          <a:p>
            <a:r>
              <a:rPr lang="en-US" sz="1200" dirty="0">
                <a:solidFill>
                  <a:schemeClr val="tx2"/>
                </a:solidFill>
                <a:latin typeface="Calibri" panose="020F0502020204030204" pitchFamily="34" charset="0"/>
                <a:cs typeface="Calibri" panose="020F0502020204030204" pitchFamily="34" charset="0"/>
              </a:rPr>
              <a:t/>
            </a:r>
            <a:br>
              <a:rPr lang="en-US" sz="1200" dirty="0">
                <a:solidFill>
                  <a:schemeClr val="tx2"/>
                </a:solidFill>
                <a:latin typeface="Calibri" panose="020F0502020204030204" pitchFamily="34" charset="0"/>
                <a:cs typeface="Calibri" panose="020F0502020204030204" pitchFamily="34" charset="0"/>
              </a:rPr>
            </a:br>
            <a:r>
              <a:rPr lang="en-US" sz="1200" dirty="0">
                <a:solidFill>
                  <a:schemeClr val="tx2"/>
                </a:solidFill>
                <a:latin typeface="Calibri" panose="020F0502020204030204" pitchFamily="34" charset="0"/>
                <a:cs typeface="Calibri" panose="020F0502020204030204" pitchFamily="34" charset="0"/>
              </a:rPr>
              <a:t>Inherited security can be passed on to a child and then on to that child's children, and so on. </a:t>
            </a:r>
          </a:p>
          <a:p>
            <a:endParaRPr lang="en-US" sz="12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7334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19"/>
            <a:ext cx="8385048" cy="4276660"/>
          </a:xfrm>
        </p:spPr>
        <p:txBody>
          <a:bodyPr>
            <a:normAutofit fontScale="90000"/>
          </a:bodyPr>
          <a:lstStyle/>
          <a:p>
            <a:r>
              <a:rPr lang="en-US" sz="1800" dirty="0">
                <a:solidFill>
                  <a:srgbClr val="0070C0"/>
                </a:solidFill>
                <a:latin typeface="Calibri" panose="020F0502020204030204" pitchFamily="34" charset="0"/>
                <a:cs typeface="Calibri" panose="020F0502020204030204" pitchFamily="34" charset="0"/>
              </a:rPr>
              <a:t>Inheritable </a:t>
            </a:r>
            <a:r>
              <a:rPr lang="en-US" sz="1800" dirty="0" smtClean="0">
                <a:solidFill>
                  <a:srgbClr val="0070C0"/>
                </a:solidFill>
                <a:latin typeface="Calibri" panose="020F0502020204030204" pitchFamily="34" charset="0"/>
                <a:cs typeface="Calibri" panose="020F0502020204030204" pitchFamily="34" charset="0"/>
              </a:rPr>
              <a:t>depth</a:t>
            </a:r>
            <a:r>
              <a:rPr lang="en-US" dirty="0" smtClean="0">
                <a:solidFill>
                  <a:srgbClr val="0070C0"/>
                </a:solidFill>
                <a:latin typeface="Calibri" panose="020F0502020204030204" pitchFamily="34" charset="0"/>
                <a:cs typeface="Calibri" panose="020F0502020204030204" pitchFamily="34" charset="0"/>
              </a:rPr>
              <a:t/>
            </a:r>
            <a:br>
              <a:rPr lang="en-US" dirty="0" smtClean="0">
                <a:solidFill>
                  <a:srgbClr val="0070C0"/>
                </a:solidFill>
                <a:latin typeface="Calibri" panose="020F0502020204030204" pitchFamily="34" charset="0"/>
                <a:cs typeface="Calibri" panose="020F0502020204030204" pitchFamily="34" charset="0"/>
              </a:rPr>
            </a:br>
            <a:r>
              <a:rPr lang="en-US" dirty="0">
                <a:solidFill>
                  <a:srgbClr val="0070C0"/>
                </a:solidFill>
                <a:latin typeface="Calibri" panose="020F0502020204030204" pitchFamily="34" charset="0"/>
                <a:cs typeface="Calibri" panose="020F0502020204030204" pitchFamily="34" charset="0"/>
              </a:rPr>
              <a:t/>
            </a:r>
            <a:br>
              <a:rPr lang="en-US" dirty="0">
                <a:solidFill>
                  <a:srgbClr val="0070C0"/>
                </a:solidFill>
                <a:latin typeface="Calibri" panose="020F0502020204030204" pitchFamily="34" charset="0"/>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This </a:t>
            </a:r>
            <a:r>
              <a:rPr lang="en-US" sz="1300" b="0" dirty="0">
                <a:solidFill>
                  <a:schemeClr val="tx2"/>
                </a:solidFill>
                <a:latin typeface="Calibri" panose="020F0502020204030204" pitchFamily="34" charset="0"/>
                <a:ea typeface="+mn-ea"/>
                <a:cs typeface="Calibri" panose="020F0502020204030204" pitchFamily="34" charset="0"/>
              </a:rPr>
              <a:t>property is set for each ACE and can be set to one of the following values: </a:t>
            </a: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dirty="0">
                <a:solidFill>
                  <a:schemeClr val="tx2"/>
                </a:solidFill>
                <a:latin typeface="Calibri" panose="020F0502020204030204" pitchFamily="34" charset="0"/>
                <a:ea typeface="+mn-ea"/>
                <a:cs typeface="Calibri" panose="020F0502020204030204" pitchFamily="34" charset="0"/>
              </a:rPr>
              <a:t>• This object only </a:t>
            </a: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This </a:t>
            </a:r>
            <a:r>
              <a:rPr lang="en-US" sz="1300" b="0" dirty="0">
                <a:solidFill>
                  <a:schemeClr val="tx2"/>
                </a:solidFill>
                <a:latin typeface="Calibri" panose="020F0502020204030204" pitchFamily="34" charset="0"/>
                <a:ea typeface="+mn-ea"/>
                <a:cs typeface="Calibri" panose="020F0502020204030204" pitchFamily="34" charset="0"/>
              </a:rPr>
              <a:t>value is not inherited even if the object is designated as a security parent. This value is the default setting. </a:t>
            </a: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dirty="0">
                <a:solidFill>
                  <a:schemeClr val="tx2"/>
                </a:solidFill>
                <a:latin typeface="Calibri" panose="020F0502020204030204" pitchFamily="34" charset="0"/>
                <a:ea typeface="+mn-ea"/>
                <a:cs typeface="Calibri" panose="020F0502020204030204" pitchFamily="34" charset="0"/>
              </a:rPr>
              <a:t>• This object and immediate children </a:t>
            </a: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This </a:t>
            </a:r>
            <a:r>
              <a:rPr lang="en-US" sz="1300" b="0" dirty="0">
                <a:solidFill>
                  <a:schemeClr val="tx2"/>
                </a:solidFill>
                <a:latin typeface="Calibri" panose="020F0502020204030204" pitchFamily="34" charset="0"/>
                <a:ea typeface="+mn-ea"/>
                <a:cs typeface="Calibri" panose="020F0502020204030204" pitchFamily="34" charset="0"/>
              </a:rPr>
              <a:t>value is inherited by the child of the parent object, but not by the children of the child object. After inheritance takes place, the child ACE has an inheritable depth of This object only. </a:t>
            </a: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dirty="0">
                <a:solidFill>
                  <a:schemeClr val="tx2"/>
                </a:solidFill>
                <a:latin typeface="Calibri" panose="020F0502020204030204" pitchFamily="34" charset="0"/>
                <a:ea typeface="+mn-ea"/>
                <a:cs typeface="Calibri" panose="020F0502020204030204" pitchFamily="34" charset="0"/>
              </a:rPr>
              <a:t>• This object and all children</a:t>
            </a: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This </a:t>
            </a:r>
            <a:r>
              <a:rPr lang="en-US" sz="1300" b="0" dirty="0">
                <a:solidFill>
                  <a:schemeClr val="tx2"/>
                </a:solidFill>
                <a:latin typeface="Calibri" panose="020F0502020204030204" pitchFamily="34" charset="0"/>
                <a:ea typeface="+mn-ea"/>
                <a:cs typeface="Calibri" panose="020F0502020204030204" pitchFamily="34" charset="0"/>
              </a:rPr>
              <a:t>value is inherited by every generation of the child objects of the parent object. After inheritance takes place, the child object ACE has an inheritable depth of This object and all children.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dirty="0">
                <a:solidFill>
                  <a:schemeClr val="tx2"/>
                </a:solidFill>
                <a:latin typeface="Calibri" panose="020F0502020204030204" pitchFamily="34" charset="0"/>
                <a:ea typeface="+mn-ea"/>
                <a:cs typeface="Calibri" panose="020F0502020204030204" pitchFamily="34" charset="0"/>
              </a:rPr>
              <a:t>• All children, but not this object </a:t>
            </a: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This </a:t>
            </a:r>
            <a:r>
              <a:rPr lang="en-US" sz="1300" b="0" dirty="0">
                <a:solidFill>
                  <a:schemeClr val="tx2"/>
                </a:solidFill>
                <a:latin typeface="Calibri" panose="020F0502020204030204" pitchFamily="34" charset="0"/>
                <a:ea typeface="+mn-ea"/>
                <a:cs typeface="Calibri" panose="020F0502020204030204" pitchFamily="34" charset="0"/>
              </a:rPr>
              <a:t>value is the same as This object and all children except the security setting does not apply to the parent object itself </a:t>
            </a: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dirty="0">
                <a:solidFill>
                  <a:schemeClr val="tx2"/>
                </a:solidFill>
                <a:latin typeface="Calibri" panose="020F0502020204030204" pitchFamily="34" charset="0"/>
                <a:ea typeface="+mn-ea"/>
                <a:cs typeface="Calibri" panose="020F0502020204030204" pitchFamily="34" charset="0"/>
              </a:rPr>
              <a:t>• Immediate children, but not this object </a:t>
            </a: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This </a:t>
            </a:r>
            <a:r>
              <a:rPr lang="en-US" sz="1300" b="0" dirty="0">
                <a:solidFill>
                  <a:schemeClr val="tx2"/>
                </a:solidFill>
                <a:latin typeface="Calibri" panose="020F0502020204030204" pitchFamily="34" charset="0"/>
                <a:ea typeface="+mn-ea"/>
                <a:cs typeface="Calibri" panose="020F0502020204030204" pitchFamily="34" charset="0"/>
              </a:rPr>
              <a:t>value is the same as This object and immediate children except the security setting does not apply to the parent object </a:t>
            </a:r>
            <a:r>
              <a:rPr lang="en-US" sz="1300" b="0" dirty="0" smtClean="0">
                <a:solidFill>
                  <a:schemeClr val="tx2"/>
                </a:solidFill>
                <a:latin typeface="Calibri" panose="020F0502020204030204" pitchFamily="34" charset="0"/>
                <a:ea typeface="+mn-ea"/>
                <a:cs typeface="Calibri" panose="020F0502020204030204" pitchFamily="34" charset="0"/>
              </a:rPr>
              <a:t>itself.</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The </a:t>
            </a:r>
            <a:r>
              <a:rPr lang="en-US" sz="1300" b="0" dirty="0">
                <a:solidFill>
                  <a:schemeClr val="tx2"/>
                </a:solidFill>
                <a:latin typeface="Calibri" panose="020F0502020204030204" pitchFamily="34" charset="0"/>
                <a:ea typeface="+mn-ea"/>
                <a:cs typeface="Calibri" panose="020F0502020204030204" pitchFamily="34" charset="0"/>
              </a:rPr>
              <a:t>previous two settings do not apply to the object itself (for example, a folder), but do apply to objects that inherit the rights (for example, the documents in the folder).</a:t>
            </a:r>
            <a:br>
              <a:rPr lang="en-US" sz="1300" b="0" dirty="0">
                <a:solidFill>
                  <a:schemeClr val="tx2"/>
                </a:solidFill>
                <a:latin typeface="Calibri" panose="020F0502020204030204" pitchFamily="34" charset="0"/>
                <a:ea typeface="+mn-ea"/>
                <a:cs typeface="Calibri" panose="020F0502020204030204" pitchFamily="34" charset="0"/>
              </a:rPr>
            </a:br>
            <a:r>
              <a:rPr lang="en-US" dirty="0">
                <a:solidFill>
                  <a:schemeClr val="tx2"/>
                </a:solidFill>
                <a:latin typeface="Calibri" panose="020F0502020204030204" pitchFamily="34" charset="0"/>
                <a:cs typeface="Calibri" panose="020F0502020204030204" pitchFamily="34" charset="0"/>
              </a:rPr>
              <a:t/>
            </a:r>
            <a:br>
              <a:rPr lang="en-US" dirty="0">
                <a:solidFill>
                  <a:schemeClr val="tx2"/>
                </a:solidFill>
                <a:latin typeface="Calibri" panose="020F0502020204030204" pitchFamily="34" charset="0"/>
                <a:cs typeface="Calibri" panose="020F0502020204030204" pitchFamily="34" charset="0"/>
              </a:rPr>
            </a:br>
            <a:endParaRPr lang="en-US" dirty="0"/>
          </a:p>
        </p:txBody>
      </p:sp>
      <p:sp>
        <p:nvSpPr>
          <p:cNvPr id="3" name="Slide Number Placeholder 2"/>
          <p:cNvSpPr>
            <a:spLocks noGrp="1"/>
          </p:cNvSpPr>
          <p:nvPr>
            <p:ph type="sldNum" sz="quarter" idx="12"/>
          </p:nvPr>
        </p:nvSpPr>
        <p:spPr/>
        <p:txBody>
          <a:bodyPr/>
          <a:lstStyle/>
          <a:p>
            <a:fld id="{2EFEF571-C9B4-4D92-A7F7-315B894862A8}" type="slidenum">
              <a:rPr lang="en-US" smtClean="0"/>
              <a:pPr/>
              <a:t>38</a:t>
            </a:fld>
            <a:endParaRPr lang="en-US" dirty="0"/>
          </a:p>
        </p:txBody>
      </p:sp>
    </p:spTree>
    <p:extLst>
      <p:ext uri="{BB962C8B-B14F-4D97-AF65-F5344CB8AC3E}">
        <p14:creationId xmlns:p14="http://schemas.microsoft.com/office/powerpoint/2010/main" val="21119669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39</a:t>
            </a:fld>
            <a:endParaRPr lang="en-US" dirty="0"/>
          </a:p>
        </p:txBody>
      </p:sp>
      <p:sp>
        <p:nvSpPr>
          <p:cNvPr id="2" name="Rectangle 1"/>
          <p:cNvSpPr/>
          <p:nvPr/>
        </p:nvSpPr>
        <p:spPr>
          <a:xfrm>
            <a:off x="403097" y="243764"/>
            <a:ext cx="8193597" cy="1754326"/>
          </a:xfrm>
          <a:prstGeom prst="rect">
            <a:avLst/>
          </a:prstGeom>
        </p:spPr>
        <p:txBody>
          <a:bodyPr wrap="square">
            <a:spAutoFit/>
          </a:bodyPr>
          <a:lstStyle/>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There are additional options are  introduced from FileNet CPE release 5.5.3,</a:t>
            </a:r>
          </a:p>
          <a:p>
            <a:r>
              <a:rPr lang="en-US" sz="1200" dirty="0">
                <a:solidFill>
                  <a:schemeClr val="tx2"/>
                </a:solidFill>
                <a:latin typeface="Calibri" panose="020F0502020204030204" pitchFamily="34" charset="0"/>
                <a:cs typeface="Calibri" panose="020F0502020204030204" pitchFamily="34" charset="0"/>
              </a:rPr>
              <a:t>By using these feature we can delegate security of user or group to other.</a:t>
            </a:r>
          </a:p>
          <a:p>
            <a:r>
              <a:rPr lang="en-US" sz="1200" dirty="0">
                <a:solidFill>
                  <a:schemeClr val="tx2"/>
                </a:solidFill>
                <a:latin typeface="Calibri" panose="020F0502020204030204" pitchFamily="34" charset="0"/>
                <a:cs typeface="Calibri" panose="020F0502020204030204" pitchFamily="34" charset="0"/>
              </a:rPr>
              <a:t>We can create role permission and use the same template to assign the security to objects.</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Security option are shown at the diagram attached</a:t>
            </a:r>
            <a:r>
              <a:rPr lang="en-US" sz="1200" dirty="0" smtClean="0">
                <a:solidFill>
                  <a:schemeClr val="tx2"/>
                </a:solidFill>
                <a:latin typeface="Calibri" panose="020F0502020204030204" pitchFamily="34" charset="0"/>
                <a:cs typeface="Calibri" panose="020F0502020204030204" pitchFamily="34" charset="0"/>
              </a:rPr>
              <a:t>.</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Old &amp; New </a:t>
            </a:r>
          </a:p>
          <a:p>
            <a:endParaRPr lang="en-US" sz="1200" dirty="0">
              <a:solidFill>
                <a:schemeClr val="tx2"/>
              </a:solidFill>
              <a:latin typeface="Calibri" panose="020F0502020204030204" pitchFamily="34" charset="0"/>
              <a:cs typeface="Calibri" panose="020F050202020403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170" y="1797431"/>
            <a:ext cx="2803652" cy="2600325"/>
          </a:xfrm>
          <a:prstGeom prst="rect">
            <a:avLst/>
          </a:prstGeom>
        </p:spPr>
      </p:pic>
      <p:pic>
        <p:nvPicPr>
          <p:cNvPr id="5" name="Picture 4"/>
          <p:cNvPicPr>
            <a:picLocks noChangeAspect="1"/>
          </p:cNvPicPr>
          <p:nvPr/>
        </p:nvPicPr>
        <p:blipFill>
          <a:blip r:embed="rId3"/>
          <a:stretch>
            <a:fillRect/>
          </a:stretch>
        </p:blipFill>
        <p:spPr>
          <a:xfrm>
            <a:off x="403098" y="1797431"/>
            <a:ext cx="4158391" cy="2600325"/>
          </a:xfrm>
          <a:prstGeom prst="rect">
            <a:avLst/>
          </a:prstGeom>
        </p:spPr>
      </p:pic>
    </p:spTree>
    <p:extLst>
      <p:ext uri="{BB962C8B-B14F-4D97-AF65-F5344CB8AC3E}">
        <p14:creationId xmlns:p14="http://schemas.microsoft.com/office/powerpoint/2010/main" val="33180615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788" y="691357"/>
            <a:ext cx="8482791" cy="2398413"/>
          </a:xfrm>
          <a:prstGeom prst="rect">
            <a:avLst/>
          </a:prstGeom>
        </p:spPr>
        <p:txBody>
          <a:bodyPr wrap="square">
            <a:spAutoFit/>
          </a:bodyPr>
          <a:lstStyle/>
          <a:p>
            <a:pPr>
              <a:lnSpc>
                <a:spcPct val="107000"/>
              </a:lnSpc>
              <a:spcAft>
                <a:spcPts val="600"/>
              </a:spcAft>
            </a:pPr>
            <a:r>
              <a:rPr lang="en-US" sz="1600" b="1" dirty="0">
                <a:latin typeface="Calibri" panose="020F0502020204030204" pitchFamily="34" charset="0"/>
                <a:ea typeface="Calibri" panose="020F0502020204030204" pitchFamily="34" charset="0"/>
                <a:cs typeface="Calibri Light" panose="020F0302020204030204" pitchFamily="34" charset="0"/>
              </a:rPr>
              <a:t>Enterprise Content Management</a:t>
            </a:r>
            <a:endParaRPr lang="en-US" sz="1600" dirty="0">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600"/>
              </a:spcAft>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Enterprise Content Management (ECM) is more than storing and managing documents. </a:t>
            </a:r>
          </a:p>
          <a:p>
            <a:pPr>
              <a:lnSpc>
                <a:spcPct val="107000"/>
              </a:lnSpc>
              <a:spcAft>
                <a:spcPts val="600"/>
              </a:spcAft>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ECM is about: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714375" lvl="1" indent="-257175">
              <a:lnSpc>
                <a:spcPct val="107000"/>
              </a:lnSpc>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Supporting business applications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714375" lvl="1" indent="-257175">
              <a:lnSpc>
                <a:spcPct val="107000"/>
              </a:lnSpc>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Providing users with access to the right information in the context of their application.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714375" lvl="1" indent="-257175">
              <a:lnSpc>
                <a:spcPct val="107000"/>
              </a:lnSpc>
              <a:spcAft>
                <a:spcPts val="600"/>
              </a:spcAft>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Governing information and ensuring you meet business or industry regulations. </a:t>
            </a:r>
          </a:p>
          <a:p>
            <a:pPr>
              <a:lnSpc>
                <a:spcPct val="107000"/>
              </a:lnSpc>
              <a:spcAft>
                <a:spcPts val="600"/>
              </a:spcAft>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ECM solutions enable businesses to support a wide-range of document-centric use cases.</a:t>
            </a:r>
          </a:p>
          <a:p>
            <a:pPr>
              <a:lnSpc>
                <a:spcPct val="107000"/>
              </a:lnSpc>
              <a:spcAft>
                <a:spcPts val="600"/>
              </a:spcAft>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60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EFEF571-C9B4-4D92-A7F7-315B894862A8}" type="slidenum">
              <a:rPr lang="en-US" smtClean="0"/>
              <a:pPr/>
              <a:t>4</a:t>
            </a:fld>
            <a:endParaRPr lang="en-US" dirty="0"/>
          </a:p>
        </p:txBody>
      </p:sp>
    </p:spTree>
    <p:extLst>
      <p:ext uri="{BB962C8B-B14F-4D97-AF65-F5344CB8AC3E}">
        <p14:creationId xmlns:p14="http://schemas.microsoft.com/office/powerpoint/2010/main" val="2505277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40</a:t>
            </a:fld>
            <a:endParaRPr lang="en-US" dirty="0"/>
          </a:p>
        </p:txBody>
      </p:sp>
      <p:sp>
        <p:nvSpPr>
          <p:cNvPr id="4" name="Rectangle 3"/>
          <p:cNvSpPr/>
          <p:nvPr/>
        </p:nvSpPr>
        <p:spPr>
          <a:xfrm>
            <a:off x="320373" y="146839"/>
            <a:ext cx="8489089" cy="4893647"/>
          </a:xfrm>
          <a:prstGeom prst="rect">
            <a:avLst/>
          </a:prstGeom>
        </p:spPr>
        <p:txBody>
          <a:bodyPr wrap="square">
            <a:spAutoFit/>
          </a:bodyPr>
          <a:lstStyle/>
          <a:p>
            <a:r>
              <a:rPr 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Security Inheritance architecture</a:t>
            </a:r>
            <a:br>
              <a:rPr 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br>
            <a:endParaRPr lang="en-US" sz="1200"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 Security </a:t>
            </a: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parents can be assigned to an object.</a:t>
            </a:r>
          </a:p>
          <a:p>
            <a:pPr marL="171450" marR="0" lvl="0" indent="-171450">
              <a:spcBef>
                <a:spcPts val="0"/>
              </a:spcBef>
              <a:spcAft>
                <a:spcPts val="0"/>
              </a:spcAft>
              <a:buFont typeface="Wingdings" panose="05000000000000000000" pitchFamily="2" charset="2"/>
              <a:buChar char="ü"/>
            </a:pP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Inheritable ACEs are applied to the child object</a:t>
            </a:r>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a:t>
            </a:r>
          </a:p>
          <a:p>
            <a:pPr marL="171450" marR="0" lvl="0" indent="-171450">
              <a:spcBef>
                <a:spcPts val="0"/>
              </a:spcBef>
              <a:spcAft>
                <a:spcPts val="0"/>
              </a:spcAft>
              <a:buFont typeface="Wingdings" panose="05000000000000000000" pitchFamily="2" charset="2"/>
              <a:buChar char="ü"/>
            </a:pPr>
            <a:endPar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ea typeface="Calibri" panose="020F0502020204030204" pitchFamily="34" charset="0"/>
                <a:cs typeface="Calibri" panose="020F0502020204030204" pitchFamily="34" charset="0"/>
              </a:rPr>
              <a:t>• Inherited </a:t>
            </a: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security is computed only when needed for access.</a:t>
            </a:r>
          </a:p>
          <a:p>
            <a:pPr marL="171450" indent="-171450">
              <a:buFont typeface="Wingdings" panose="05000000000000000000" pitchFamily="2" charset="2"/>
              <a:buChar char="ü"/>
            </a:pPr>
            <a:r>
              <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rPr>
              <a:t>ACLs for child objects do not change until the object is accessed</a:t>
            </a: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smtClean="0">
              <a:solidFill>
                <a:schemeClr val="tx2"/>
              </a:solidFill>
              <a:latin typeface="Calibri" panose="020F0502020204030204" pitchFamily="34" charset="0"/>
              <a:cs typeface="Calibri" panose="020F0502020204030204" pitchFamily="34" charset="0"/>
            </a:endParaRPr>
          </a:p>
          <a:p>
            <a:endParaRPr lang="en-US" sz="1200" dirty="0" smtClean="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smtClean="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smtClean="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This </a:t>
            </a:r>
            <a:r>
              <a:rPr lang="en-US" sz="1200" dirty="0">
                <a:solidFill>
                  <a:schemeClr val="tx2"/>
                </a:solidFill>
                <a:latin typeface="Calibri" panose="020F0502020204030204" pitchFamily="34" charset="0"/>
                <a:cs typeface="Calibri" panose="020F0502020204030204" pitchFamily="34" charset="0"/>
              </a:rPr>
              <a:t>diagram illustrates how inherited ACEs are applied to an object.</a:t>
            </a:r>
          </a:p>
          <a:p>
            <a:endParaRPr lang="en-US" sz="1200" dirty="0">
              <a:solidFill>
                <a:schemeClr val="tx2"/>
              </a:solidFill>
              <a:latin typeface="Calibri" panose="020F0502020204030204" pitchFamily="34" charset="0"/>
              <a:cs typeface="Calibri" panose="020F0502020204030204" pitchFamily="34" charset="0"/>
            </a:endParaRPr>
          </a:p>
          <a:p>
            <a:pPr algn="just"/>
            <a:r>
              <a:rPr lang="en-US" sz="1200" dirty="0">
                <a:solidFill>
                  <a:schemeClr val="tx2"/>
                </a:solidFill>
                <a:latin typeface="Calibri" panose="020F0502020204030204" pitchFamily="34" charset="0"/>
                <a:cs typeface="Calibri" panose="020F0502020204030204" pitchFamily="34" charset="0"/>
              </a:rPr>
              <a:t>	The object class definition has default instance security. When an object of that class is created, the default instance security of the class applies.</a:t>
            </a:r>
          </a:p>
          <a:p>
            <a:pPr algn="just"/>
            <a:r>
              <a:rPr lang="en-US" sz="1200" dirty="0">
                <a:solidFill>
                  <a:schemeClr val="tx2"/>
                </a:solidFill>
                <a:latin typeface="Calibri" panose="020F0502020204030204" pitchFamily="34" charset="0"/>
                <a:cs typeface="Calibri" panose="020F0502020204030204" pitchFamily="34" charset="0"/>
              </a:rPr>
              <a:t>	In addition to direct ACEs, the object can inherit permissions from a parent object. Inherited permissions are added to existing permissions. If you use Denials, direct permissions are evaluated first, then inherited permissions.</a:t>
            </a: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687614" y="378066"/>
            <a:ext cx="4311034" cy="2943202"/>
          </a:xfrm>
          <a:prstGeom prst="rect">
            <a:avLst/>
          </a:prstGeom>
          <a:noFill/>
          <a:ln>
            <a:noFill/>
          </a:ln>
        </p:spPr>
      </p:pic>
    </p:spTree>
    <p:extLst>
      <p:ext uri="{BB962C8B-B14F-4D97-AF65-F5344CB8AC3E}">
        <p14:creationId xmlns:p14="http://schemas.microsoft.com/office/powerpoint/2010/main" val="3168269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41</a:t>
            </a:fld>
            <a:endParaRPr lang="en-US" dirty="0"/>
          </a:p>
        </p:txBody>
      </p:sp>
      <p:sp>
        <p:nvSpPr>
          <p:cNvPr id="4" name="Rectangle 3"/>
          <p:cNvSpPr/>
          <p:nvPr/>
        </p:nvSpPr>
        <p:spPr>
          <a:xfrm>
            <a:off x="320373" y="146839"/>
            <a:ext cx="8445255" cy="5078313"/>
          </a:xfrm>
          <a:prstGeom prst="rect">
            <a:avLst/>
          </a:prstGeom>
        </p:spPr>
        <p:txBody>
          <a:bodyPr wrap="square">
            <a:spAutoFit/>
          </a:bodyPr>
          <a:lstStyle/>
          <a:p>
            <a:r>
              <a:rPr lang="en-US" sz="1200" b="1" dirty="0">
                <a:solidFill>
                  <a:srgbClr val="0070C0"/>
                </a:solidFill>
                <a:latin typeface="Calibri" panose="020F0502020204030204" pitchFamily="34" charset="0"/>
                <a:cs typeface="Calibri" panose="020F0502020204030204" pitchFamily="34" charset="0"/>
              </a:rPr>
              <a:t>When is inherited security computed</a:t>
            </a:r>
            <a:r>
              <a:rPr lang="en-US" sz="1200" b="1" dirty="0" smtClean="0">
                <a:solidFill>
                  <a:srgbClr val="0070C0"/>
                </a:solidFill>
                <a:latin typeface="Calibri" panose="020F0502020204030204" pitchFamily="34" charset="0"/>
                <a:cs typeface="Calibri" panose="020F0502020204030204" pitchFamily="34" charset="0"/>
              </a:rPr>
              <a:t>?</a:t>
            </a:r>
          </a:p>
          <a:p>
            <a:endParaRPr lang="en-US" sz="1200" dirty="0">
              <a:solidFill>
                <a:srgbClr val="0070C0"/>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	When security changes on a security parent, the objects that use that object as a security source are not immediately affected (that is, their ACLs do not change) for performance reasons. Inherited security is computed when the object is accessed, and only if Allow or Deny access is not applied directly. Waiting to check the inherited security until the last step in the process is much more efficient than updating all of the security children each time a security parent is updated.</a:t>
            </a:r>
            <a:endPar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endParaRPr lang="en-US" sz="1200" b="1" dirty="0">
              <a:solidFill>
                <a:srgbClr val="0070C0"/>
              </a:solidFill>
              <a:latin typeface="Calibri" panose="020F0502020204030204" pitchFamily="34" charset="0"/>
              <a:cs typeface="Calibri" panose="020F0502020204030204" pitchFamily="34" charset="0"/>
            </a:endParaRPr>
          </a:p>
          <a:p>
            <a:r>
              <a:rPr lang="en-US" sz="1200" b="1" dirty="0" smtClean="0">
                <a:solidFill>
                  <a:srgbClr val="0070C0"/>
                </a:solidFill>
                <a:latin typeface="Calibri" panose="020F0502020204030204" pitchFamily="34" charset="0"/>
                <a:cs typeface="Calibri" panose="020F0502020204030204" pitchFamily="34" charset="0"/>
              </a:rPr>
              <a:t>Characteristics </a:t>
            </a:r>
            <a:r>
              <a:rPr lang="en-US" sz="1200" b="1" dirty="0">
                <a:solidFill>
                  <a:srgbClr val="0070C0"/>
                </a:solidFill>
                <a:latin typeface="Calibri" panose="020F0502020204030204" pitchFamily="34" charset="0"/>
                <a:cs typeface="Calibri" panose="020F0502020204030204" pitchFamily="34" charset="0"/>
              </a:rPr>
              <a:t>of inherited permissions</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Changing </a:t>
            </a:r>
            <a:r>
              <a:rPr lang="en-US" sz="1200" dirty="0">
                <a:solidFill>
                  <a:schemeClr val="tx2"/>
                </a:solidFill>
                <a:latin typeface="Calibri" panose="020F0502020204030204" pitchFamily="34" charset="0"/>
                <a:cs typeface="Calibri" panose="020F0502020204030204" pitchFamily="34" charset="0"/>
              </a:rPr>
              <a:t>inheritable permissions on a security parent changes permissions on all versions of a security child</a:t>
            </a:r>
            <a:r>
              <a:rPr lang="en-US" sz="1200" dirty="0" smtClean="0">
                <a:solidFill>
                  <a:schemeClr val="tx2"/>
                </a:solidFill>
                <a:latin typeface="Calibri" panose="020F0502020204030204" pitchFamily="34" charset="0"/>
                <a:cs typeface="Calibri" panose="020F0502020204030204" pitchFamily="34" charset="0"/>
              </a:rPr>
              <a:t>.</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Inherited </a:t>
            </a:r>
            <a:r>
              <a:rPr lang="en-US" sz="1200" dirty="0">
                <a:solidFill>
                  <a:schemeClr val="tx2"/>
                </a:solidFill>
                <a:latin typeface="Calibri" panose="020F0502020204030204" pitchFamily="34" charset="0"/>
                <a:cs typeface="Calibri" panose="020F0502020204030204" pitchFamily="34" charset="0"/>
              </a:rPr>
              <a:t>permissions are not directly modifiable</a:t>
            </a:r>
            <a:r>
              <a:rPr lang="en-US" sz="1200" dirty="0" smtClean="0">
                <a:solidFill>
                  <a:schemeClr val="tx2"/>
                </a:solidFill>
                <a:latin typeface="Calibri" panose="020F0502020204030204" pitchFamily="34" charset="0"/>
                <a:cs typeface="Calibri" panose="020F0502020204030204" pitchFamily="34" charset="0"/>
              </a:rPr>
              <a:t>.</a:t>
            </a:r>
          </a:p>
          <a:p>
            <a:endParaRPr lang="en-US" sz="1200" dirty="0">
              <a:solidFill>
                <a:schemeClr val="tx2"/>
              </a:solidFill>
              <a:latin typeface="Calibri" panose="020F0502020204030204" pitchFamily="34" charset="0"/>
              <a:cs typeface="Calibri" panose="020F0502020204030204" pitchFamily="34" charset="0"/>
            </a:endParaRPr>
          </a:p>
          <a:p>
            <a:pPr lvl="0"/>
            <a:r>
              <a:rPr lang="en-US" sz="1200" dirty="0" smtClean="0">
                <a:solidFill>
                  <a:schemeClr val="tx2"/>
                </a:solidFill>
                <a:latin typeface="Calibri" panose="020F0502020204030204" pitchFamily="34" charset="0"/>
                <a:cs typeface="Calibri" panose="020F0502020204030204" pitchFamily="34" charset="0"/>
              </a:rPr>
              <a:t>	You </a:t>
            </a:r>
            <a:r>
              <a:rPr lang="en-US" sz="1200" dirty="0">
                <a:solidFill>
                  <a:schemeClr val="tx2"/>
                </a:solidFill>
                <a:latin typeface="Calibri" panose="020F0502020204030204" pitchFamily="34" charset="0"/>
                <a:cs typeface="Calibri" panose="020F0502020204030204" pitchFamily="34" charset="0"/>
              </a:rPr>
              <a:t>must modify the permissions on the security source object.</a:t>
            </a:r>
          </a:p>
          <a:p>
            <a:pPr lvl="0"/>
            <a:r>
              <a:rPr lang="en-US" sz="1200" dirty="0" smtClean="0">
                <a:solidFill>
                  <a:schemeClr val="tx2"/>
                </a:solidFill>
                <a:latin typeface="Calibri" panose="020F0502020204030204" pitchFamily="34" charset="0"/>
                <a:cs typeface="Calibri" panose="020F0502020204030204" pitchFamily="34" charset="0"/>
              </a:rPr>
              <a:t>	Inherited </a:t>
            </a:r>
            <a:r>
              <a:rPr lang="en-US" sz="1200" dirty="0">
                <a:solidFill>
                  <a:schemeClr val="tx2"/>
                </a:solidFill>
                <a:latin typeface="Calibri" panose="020F0502020204030204" pitchFamily="34" charset="0"/>
                <a:cs typeface="Calibri" panose="020F0502020204030204" pitchFamily="34" charset="0"/>
              </a:rPr>
              <a:t>permissions are displayed as disabled in security interfaces</a:t>
            </a:r>
            <a:r>
              <a:rPr lang="en-US" sz="1200" dirty="0" smtClean="0">
                <a:solidFill>
                  <a:schemeClr val="tx2"/>
                </a:solidFill>
                <a:latin typeface="Calibri" panose="020F0502020204030204" pitchFamily="34" charset="0"/>
                <a:cs typeface="Calibri" panose="020F0502020204030204" pitchFamily="34" charset="0"/>
              </a:rPr>
              <a:t>.</a:t>
            </a:r>
          </a:p>
          <a:p>
            <a:pPr lvl="0"/>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Deleting </a:t>
            </a:r>
            <a:r>
              <a:rPr lang="en-US" sz="1200" dirty="0">
                <a:solidFill>
                  <a:schemeClr val="tx2"/>
                </a:solidFill>
                <a:latin typeface="Calibri" panose="020F0502020204030204" pitchFamily="34" charset="0"/>
                <a:cs typeface="Calibri" panose="020F0502020204030204" pitchFamily="34" charset="0"/>
              </a:rPr>
              <a:t>security parents</a:t>
            </a:r>
          </a:p>
          <a:p>
            <a:pPr lvl="0"/>
            <a:endParaRPr lang="en-US" sz="1200" dirty="0">
              <a:solidFill>
                <a:schemeClr val="tx2"/>
              </a:solidFill>
              <a:latin typeface="Calibri" panose="020F0502020204030204" pitchFamily="34" charset="0"/>
              <a:cs typeface="Calibri" panose="020F0502020204030204" pitchFamily="34" charset="0"/>
            </a:endParaRPr>
          </a:p>
          <a:p>
            <a:pPr lvl="0"/>
            <a:r>
              <a:rPr lang="en-US" sz="1200" dirty="0">
                <a:solidFill>
                  <a:schemeClr val="tx2"/>
                </a:solidFill>
                <a:latin typeface="Calibri" panose="020F0502020204030204" pitchFamily="34" charset="0"/>
                <a:cs typeface="Calibri" panose="020F0502020204030204" pitchFamily="34" charset="0"/>
              </a:rPr>
              <a:t>	If you delete a security parent, the inherited permissions are removed from </a:t>
            </a:r>
            <a:r>
              <a:rPr lang="en-US" sz="1200" dirty="0" smtClean="0">
                <a:solidFill>
                  <a:schemeClr val="tx2"/>
                </a:solidFill>
                <a:latin typeface="Calibri" panose="020F0502020204030204" pitchFamily="34" charset="0"/>
                <a:cs typeface="Calibri" panose="020F0502020204030204" pitchFamily="34" charset="0"/>
              </a:rPr>
              <a:t>the </a:t>
            </a:r>
            <a:r>
              <a:rPr lang="en-US" sz="1200" dirty="0">
                <a:solidFill>
                  <a:schemeClr val="tx2"/>
                </a:solidFill>
                <a:latin typeface="Calibri" panose="020F0502020204030204" pitchFamily="34" charset="0"/>
                <a:cs typeface="Calibri" panose="020F0502020204030204" pitchFamily="34" charset="0"/>
              </a:rPr>
              <a:t>child objects</a:t>
            </a:r>
            <a:r>
              <a:rPr lang="en-US" sz="1200" dirty="0" smtClean="0">
                <a:solidFill>
                  <a:schemeClr val="tx2"/>
                </a:solidFill>
                <a:latin typeface="Calibri" panose="020F0502020204030204" pitchFamily="34" charset="0"/>
                <a:cs typeface="Calibri" panose="020F0502020204030204" pitchFamily="34" charset="0"/>
              </a:rPr>
              <a:t>.</a:t>
            </a:r>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	</a:t>
            </a:r>
            <a:endParaRPr lang="en-US" sz="1200" dirty="0" smtClean="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	</a:t>
            </a:r>
            <a:r>
              <a:rPr lang="en-US" sz="1200" dirty="0" smtClean="0">
                <a:solidFill>
                  <a:schemeClr val="tx2"/>
                </a:solidFill>
                <a:latin typeface="Calibri" panose="020F0502020204030204" pitchFamily="34" charset="0"/>
                <a:cs typeface="Calibri" panose="020F0502020204030204" pitchFamily="34" charset="0"/>
              </a:rPr>
              <a:t>By </a:t>
            </a:r>
            <a:r>
              <a:rPr lang="en-US" sz="1200" dirty="0">
                <a:solidFill>
                  <a:schemeClr val="tx2"/>
                </a:solidFill>
                <a:latin typeface="Calibri" panose="020F0502020204030204" pitchFamily="34" charset="0"/>
                <a:cs typeface="Calibri" panose="020F0502020204030204" pitchFamily="34" charset="0"/>
              </a:rPr>
              <a:t>design, inherited security cannot be modified on the child object. </a:t>
            </a:r>
            <a:r>
              <a:rPr lang="en-US" sz="1200" dirty="0" smtClean="0">
                <a:solidFill>
                  <a:schemeClr val="tx2"/>
                </a:solidFill>
                <a:latin typeface="Calibri" panose="020F0502020204030204" pitchFamily="34" charset="0"/>
                <a:cs typeface="Calibri" panose="020F0502020204030204" pitchFamily="34" charset="0"/>
              </a:rPr>
              <a:t> It </a:t>
            </a:r>
            <a:r>
              <a:rPr lang="en-US" sz="1200" dirty="0">
                <a:solidFill>
                  <a:schemeClr val="tx2"/>
                </a:solidFill>
                <a:latin typeface="Calibri" panose="020F0502020204030204" pitchFamily="34" charset="0"/>
                <a:cs typeface="Calibri" panose="020F0502020204030204" pitchFamily="34" charset="0"/>
              </a:rPr>
              <a:t>can be modified only on the security source object. </a:t>
            </a:r>
            <a:endParaRPr lang="en-US" sz="1200" dirty="0" smtClean="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pPr lvl="0"/>
            <a:endParaRPr lang="en-US" sz="1200" dirty="0">
              <a:solidFill>
                <a:schemeClr val="tx2"/>
              </a:solidFill>
              <a:latin typeface="Calibri" panose="020F0502020204030204" pitchFamily="34" charset="0"/>
              <a:cs typeface="Calibri" panose="020F0502020204030204" pitchFamily="34" charset="0"/>
            </a:endParaRPr>
          </a:p>
          <a:p>
            <a:pPr lvl="0"/>
            <a:endParaRPr lang="en-US" sz="1200" dirty="0">
              <a:solidFill>
                <a:schemeClr val="tx2"/>
              </a:solidFill>
              <a:latin typeface="Calibri" panose="020F0502020204030204" pitchFamily="34" charset="0"/>
              <a:cs typeface="Calibri" panose="020F0502020204030204" pitchFamily="34" charset="0"/>
            </a:endParaRPr>
          </a:p>
          <a:p>
            <a:pPr lvl="0"/>
            <a:endParaRPr lang="en-US" sz="1200" dirty="0">
              <a:solidFill>
                <a:schemeClr val="tx2"/>
              </a:solidFill>
              <a:latin typeface="Calibri" panose="020F0502020204030204" pitchFamily="34" charset="0"/>
              <a:cs typeface="Calibri" panose="020F0502020204030204" pitchFamily="34" charset="0"/>
            </a:endParaRPr>
          </a:p>
          <a:p>
            <a:pPr lvl="0"/>
            <a:endParaRPr lang="en-US" sz="12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02641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4700778"/>
          </a:xfrm>
        </p:spPr>
        <p:txBody>
          <a:bodyPr/>
          <a:lstStyle/>
          <a:p>
            <a:r>
              <a:rPr lang="en-US" sz="1200" b="0" dirty="0" smtClean="0">
                <a:solidFill>
                  <a:schemeClr val="tx2"/>
                </a:solidFill>
                <a:latin typeface="Calibri" panose="020F0502020204030204" pitchFamily="34" charset="0"/>
                <a:cs typeface="Calibri" panose="020F0502020204030204" pitchFamily="34" charset="0"/>
              </a:rPr>
              <a:t/>
            </a:r>
            <a:br>
              <a:rPr lang="en-US" sz="1200" b="0" dirty="0" smtClean="0">
                <a:solidFill>
                  <a:schemeClr val="tx2"/>
                </a:solidFill>
                <a:latin typeface="Calibri" panose="020F0502020204030204" pitchFamily="34" charset="0"/>
                <a:cs typeface="Calibri" panose="020F0502020204030204" pitchFamily="34" charset="0"/>
              </a:rPr>
            </a:br>
            <a:r>
              <a:rPr lang="en-US" sz="1200" dirty="0">
                <a:solidFill>
                  <a:schemeClr val="tx2"/>
                </a:solidFill>
                <a:latin typeface="Calibri" panose="020F0502020204030204" pitchFamily="34" charset="0"/>
                <a:cs typeface="Calibri" panose="020F0502020204030204" pitchFamily="34" charset="0"/>
              </a:rPr>
              <a:t>	</a:t>
            </a:r>
            <a:r>
              <a:rPr lang="en-US" sz="1200" b="0" dirty="0">
                <a:solidFill>
                  <a:schemeClr val="tx2"/>
                </a:solidFill>
                <a:latin typeface="Calibri" panose="020F0502020204030204" pitchFamily="34" charset="0"/>
                <a:cs typeface="Calibri" panose="020F0502020204030204" pitchFamily="34" charset="0"/>
              </a:rPr>
              <a:t>Even the owner of a particular object is not able to change the inherited security for that object. You must have permission to change the security of the source to affect the inherited security.</a:t>
            </a:r>
            <a:r>
              <a:rPr lang="en-US" sz="1200" dirty="0">
                <a:solidFill>
                  <a:schemeClr val="tx2"/>
                </a:solidFill>
                <a:latin typeface="Calibri" panose="020F0502020204030204" pitchFamily="34" charset="0"/>
                <a:cs typeface="Calibri" panose="020F0502020204030204" pitchFamily="34" charset="0"/>
              </a:rPr>
              <a:t/>
            </a:r>
            <a:br>
              <a:rPr lang="en-US" sz="1200" dirty="0">
                <a:solidFill>
                  <a:schemeClr val="tx2"/>
                </a:solidFill>
                <a:latin typeface="Calibri" panose="020F0502020204030204" pitchFamily="34" charset="0"/>
                <a:cs typeface="Calibri" panose="020F0502020204030204" pitchFamily="34" charset="0"/>
              </a:rPr>
            </a:br>
            <a:r>
              <a:rPr lang="en-US" sz="1200" b="0" dirty="0" smtClean="0">
                <a:solidFill>
                  <a:schemeClr val="tx2"/>
                </a:solidFill>
                <a:latin typeface="Calibri" panose="020F0502020204030204" pitchFamily="34" charset="0"/>
                <a:cs typeface="Calibri" panose="020F0502020204030204" pitchFamily="34" charset="0"/>
              </a:rPr>
              <a:t/>
            </a:r>
            <a:br>
              <a:rPr lang="en-US" sz="1200" b="0" dirty="0" smtClean="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a:t>
            </a:r>
            <a:r>
              <a:rPr lang="en-US" sz="1200" b="0" dirty="0" smtClean="0">
                <a:solidFill>
                  <a:schemeClr val="tx2"/>
                </a:solidFill>
                <a:latin typeface="Calibri" panose="020F0502020204030204" pitchFamily="34" charset="0"/>
                <a:cs typeface="Calibri" panose="020F0502020204030204" pitchFamily="34" charset="0"/>
              </a:rPr>
              <a:t>The diagram </a:t>
            </a:r>
            <a:r>
              <a:rPr lang="en-US" sz="1200" b="0" dirty="0">
                <a:solidFill>
                  <a:schemeClr val="tx2"/>
                </a:solidFill>
                <a:latin typeface="Calibri" panose="020F0502020204030204" pitchFamily="34" charset="0"/>
                <a:cs typeface="Calibri" panose="020F0502020204030204" pitchFamily="34" charset="0"/>
              </a:rPr>
              <a:t>shows the ACL for a document that includes inherited permissions. The inherited permission is indicated by an arrow. The inherited permission does not include an X because it cannot be deleted. The permission cannot be edited, either.</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a:r>
            <a:br>
              <a:rPr lang="en-US" sz="1200" b="0" dirty="0">
                <a:solidFill>
                  <a:schemeClr val="tx2"/>
                </a:solidFill>
                <a:latin typeface="Calibri" panose="020F0502020204030204" pitchFamily="34" charset="0"/>
                <a:cs typeface="Calibri" panose="020F0502020204030204" pitchFamily="34" charset="0"/>
              </a:rPr>
            </a:br>
            <a:r>
              <a:rPr lang="en-US" sz="1200" b="0" dirty="0" smtClean="0">
                <a:solidFill>
                  <a:schemeClr val="tx2"/>
                </a:solidFill>
                <a:latin typeface="Calibri" panose="020F0502020204030204" pitchFamily="34" charset="0"/>
                <a:cs typeface="Calibri" panose="020F0502020204030204" pitchFamily="34" charset="0"/>
              </a:rPr>
              <a:t>	The </a:t>
            </a:r>
            <a:r>
              <a:rPr lang="en-US" sz="1200" b="0" dirty="0">
                <a:solidFill>
                  <a:schemeClr val="tx2"/>
                </a:solidFill>
                <a:latin typeface="Calibri" panose="020F0502020204030204" pitchFamily="34" charset="0"/>
                <a:cs typeface="Calibri" panose="020F0502020204030204" pitchFamily="34" charset="0"/>
              </a:rPr>
              <a:t>reason that you cannot edit or delete inherited permissions on an object is that the inherited permission is not contained on the object. The inherited permission is a pointer to a permission on the parent object.</a:t>
            </a:r>
            <a:r>
              <a:rPr lang="en-US" dirty="0">
                <a:solidFill>
                  <a:schemeClr val="tx2"/>
                </a:solidFill>
                <a:latin typeface="Calibri" panose="020F0502020204030204" pitchFamily="34" charset="0"/>
                <a:cs typeface="Calibri" panose="020F0502020204030204" pitchFamily="34" charset="0"/>
              </a:rPr>
              <a:t/>
            </a:r>
            <a:br>
              <a:rPr lang="en-US" dirty="0">
                <a:solidFill>
                  <a:schemeClr val="tx2"/>
                </a:solidFill>
                <a:latin typeface="Calibri" panose="020F0502020204030204" pitchFamily="34" charset="0"/>
                <a:cs typeface="Calibri" panose="020F0502020204030204" pitchFamily="34" charset="0"/>
              </a:rPr>
            </a:br>
            <a:endParaRPr lang="en-US" dirty="0"/>
          </a:p>
        </p:txBody>
      </p:sp>
      <p:sp>
        <p:nvSpPr>
          <p:cNvPr id="3" name="Slide Number Placeholder 2"/>
          <p:cNvSpPr>
            <a:spLocks noGrp="1"/>
          </p:cNvSpPr>
          <p:nvPr>
            <p:ph type="sldNum" sz="quarter" idx="12"/>
          </p:nvPr>
        </p:nvSpPr>
        <p:spPr/>
        <p:txBody>
          <a:bodyPr/>
          <a:lstStyle/>
          <a:p>
            <a:fld id="{2EFEF571-C9B4-4D92-A7F7-315B894862A8}" type="slidenum">
              <a:rPr lang="en-US" smtClean="0"/>
              <a:pPr/>
              <a:t>42</a:t>
            </a:fld>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481276" y="2060026"/>
            <a:ext cx="6190592" cy="2154622"/>
          </a:xfrm>
          <a:prstGeom prst="rect">
            <a:avLst/>
          </a:prstGeom>
          <a:noFill/>
          <a:ln>
            <a:noFill/>
          </a:ln>
        </p:spPr>
      </p:pic>
    </p:spTree>
    <p:extLst>
      <p:ext uri="{BB962C8B-B14F-4D97-AF65-F5344CB8AC3E}">
        <p14:creationId xmlns:p14="http://schemas.microsoft.com/office/powerpoint/2010/main" val="6646480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43</a:t>
            </a:fld>
            <a:endParaRPr lang="en-US" dirty="0"/>
          </a:p>
        </p:txBody>
      </p:sp>
      <p:sp>
        <p:nvSpPr>
          <p:cNvPr id="2" name="Rectangle 1"/>
          <p:cNvSpPr/>
          <p:nvPr/>
        </p:nvSpPr>
        <p:spPr>
          <a:xfrm>
            <a:off x="226930" y="282840"/>
            <a:ext cx="8002669" cy="3785652"/>
          </a:xfrm>
          <a:prstGeom prst="rect">
            <a:avLst/>
          </a:prstGeom>
        </p:spPr>
        <p:txBody>
          <a:bodyPr wrap="square">
            <a:spAutoFit/>
          </a:bodyPr>
          <a:lstStyle/>
          <a:p>
            <a:r>
              <a:rPr 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Methods for configuring security inheritance</a:t>
            </a:r>
            <a:br>
              <a:rPr 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br>
            <a:r>
              <a:rPr lang="en-US" sz="1200" b="1" dirty="0" smtClean="0">
                <a:solidFill>
                  <a:srgbClr val="0070C0"/>
                </a:solidFill>
                <a:latin typeface="Calibri" panose="020F0502020204030204" pitchFamily="34" charset="0"/>
                <a:ea typeface="Calibri" panose="020F0502020204030204" pitchFamily="34" charset="0"/>
                <a:cs typeface="Calibri" panose="020F0502020204030204" pitchFamily="34" charset="0"/>
              </a:rPr>
              <a:t> </a:t>
            </a:r>
            <a:endParaRPr lang="en-US" sz="1200"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Two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methods are available for setting up security inheritance in an object store</a:t>
            </a:r>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p>
          <a:p>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The Security Folder method uses folders to set security on objects</a:t>
            </a:r>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Wingdings" panose="05000000000000000000" pitchFamily="2"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Inheriting objects have exactly one folder as the security parent</a:t>
            </a:r>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Wingdings" panose="05000000000000000000" pitchFamily="2"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Set the Security Folder property on the inheriting object</a:t>
            </a:r>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Wingdings" panose="05000000000000000000" pitchFamily="2"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The Security proxy method can use any class of object as a security </a:t>
            </a:r>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parent.</a:t>
            </a:r>
          </a:p>
          <a:p>
            <a:pPr marL="800100" lvl="1" indent="-342900">
              <a:buFont typeface="Wingdings" panose="05000000000000000000" pitchFamily="2"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Inheriting objects can have multiple security sources of this type</a:t>
            </a:r>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Wingdings" panose="05000000000000000000" pitchFamily="2"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Set the Security Proxy Type property on the inheriting </a:t>
            </a:r>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object</a:t>
            </a:r>
          </a:p>
          <a:p>
            <a:pPr marL="800100" lvl="1" indent="-342900">
              <a:buFont typeface="Wingdings" panose="05000000000000000000" pitchFamily="2" charset="2"/>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US" sz="12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An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inheriting object can inherit whatever its security source inherited.</a:t>
            </a:r>
          </a:p>
          <a:p>
            <a:r>
              <a:rPr lang="en-US" sz="1200" dirty="0">
                <a:solidFill>
                  <a:schemeClr val="tx2"/>
                </a:solidFill>
                <a:latin typeface="Calibri" panose="020F0502020204030204" pitchFamily="34" charset="0"/>
                <a:cs typeface="Calibri" panose="020F0502020204030204" pitchFamily="34" charset="0"/>
              </a:rPr>
              <a:t/>
            </a:r>
            <a:br>
              <a:rPr lang="en-US" sz="1200" dirty="0">
                <a:solidFill>
                  <a:schemeClr val="tx2"/>
                </a:solidFill>
                <a:latin typeface="Calibri" panose="020F0502020204030204" pitchFamily="34" charset="0"/>
                <a:cs typeface="Calibri" panose="020F0502020204030204" pitchFamily="34" charset="0"/>
              </a:rPr>
            </a:br>
            <a:r>
              <a:rPr lang="en-US" sz="1200" dirty="0">
                <a:solidFill>
                  <a:schemeClr val="tx2"/>
                </a:solidFill>
                <a:latin typeface="Calibri" panose="020F0502020204030204" pitchFamily="34" charset="0"/>
                <a:cs typeface="Calibri" panose="020F0502020204030204" pitchFamily="34" charset="0"/>
              </a:rPr>
              <a:t>Two methods to set up security inheritance exist. The first method uses a folder as the security source. </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76166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688080"/>
          </a:xfrm>
        </p:spPr>
        <p:txBody>
          <a:bodyPr>
            <a:normAutofit/>
          </a:bodyPr>
          <a:lstStyle/>
          <a:p>
            <a:r>
              <a:rPr lang="en-US" sz="13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Security </a:t>
            </a:r>
            <a:r>
              <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rPr>
              <a:t>Folder method </a:t>
            </a:r>
            <a:r>
              <a:rPr lang="en-US" sz="13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a:r>
            <a:br>
              <a:rPr lang="en-US" sz="13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rPr>
              <a:t/>
            </a:r>
            <a:br>
              <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300" b="0" dirty="0">
                <a:solidFill>
                  <a:srgbClr val="000000"/>
                </a:solidFill>
                <a:latin typeface="Calibri" panose="020F0502020204030204" pitchFamily="34" charset="0"/>
                <a:ea typeface="Calibri" panose="020F0502020204030204" pitchFamily="34" charset="0"/>
                <a:cs typeface="Calibri" panose="020F0502020204030204" pitchFamily="34" charset="0"/>
              </a:rPr>
              <a:t>A Security Folder is a folder from which an object inherits security, but no requirement to file its security children in the folder exists. A folder inherits the security of its parent folder by default. Therefore, any security permissions that a folder inherits from its parent folder can be passed down to objects that have the child folder as their security parent. The behavior of how the security is inherited can be controlled by using the Inheritable depth property on the ACEs for the Security Folder</a:t>
            </a:r>
            <a:r>
              <a:rPr lang="en-US" sz="1300" b="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br>
              <a:rPr lang="en-US" sz="1300" b="0" dirty="0" smtClean="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300" b="0" dirty="0">
                <a:solidFill>
                  <a:srgbClr val="000000"/>
                </a:solidFill>
                <a:latin typeface="Calibri" panose="020F0502020204030204" pitchFamily="34" charset="0"/>
                <a:ea typeface="Calibri" panose="020F0502020204030204" pitchFamily="34" charset="0"/>
                <a:cs typeface="Calibri" panose="020F0502020204030204" pitchFamily="34" charset="0"/>
              </a:rPr>
              <a:t/>
            </a:r>
            <a:br>
              <a:rPr lang="en-US" sz="13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3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 Security </a:t>
            </a:r>
            <a:r>
              <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rPr>
              <a:t>Proxy Type </a:t>
            </a:r>
            <a:r>
              <a:rPr lang="en-US" sz="13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method</a:t>
            </a:r>
            <a:br>
              <a:rPr lang="en-US" sz="13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rPr>
              <a:t/>
            </a:r>
            <a:br>
              <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300" b="0" dirty="0">
                <a:solidFill>
                  <a:srgbClr val="000000"/>
                </a:solidFill>
                <a:latin typeface="Calibri" panose="020F0502020204030204" pitchFamily="34" charset="0"/>
                <a:ea typeface="Calibri" panose="020F0502020204030204" pitchFamily="34" charset="0"/>
                <a:cs typeface="Calibri" panose="020F0502020204030204" pitchFamily="34" charset="0"/>
              </a:rPr>
              <a:t>This method is a little more complex than the previous method. However, it allows for a more flexible security model to be used. Any class of object in an object store can be specified as the security parent, and an object can have more than one security parent if needed. This method can be combined with the previous method. This method of setting security parents can also be applied by a class definition. You can use this technique to automate the process of establishing security inheritance. The reference to the security parent object can be changed or deleted later if necessary.</a:t>
            </a:r>
            <a:r>
              <a:rPr lang="en-US" dirty="0">
                <a:solidFill>
                  <a:schemeClr val="tx2"/>
                </a:solidFill>
                <a:latin typeface="Calibri" panose="020F0502020204030204" pitchFamily="34" charset="0"/>
                <a:ea typeface="Calibri" panose="020F0502020204030204" pitchFamily="34" charset="0"/>
                <a:cs typeface="Calibri" panose="020F0502020204030204" pitchFamily="34" charset="0"/>
              </a:rPr>
              <a:t/>
            </a:r>
            <a:br>
              <a:rPr lang="en-US" dirty="0">
                <a:solidFill>
                  <a:schemeClr val="tx2"/>
                </a:solidFill>
                <a:latin typeface="Calibri" panose="020F0502020204030204" pitchFamily="34" charset="0"/>
                <a:ea typeface="Calibri" panose="020F0502020204030204" pitchFamily="34" charset="0"/>
                <a:cs typeface="Calibri" panose="020F0502020204030204" pitchFamily="34" charset="0"/>
              </a:rPr>
            </a:br>
            <a:endParaRPr lang="en-US" dirty="0"/>
          </a:p>
        </p:txBody>
      </p:sp>
      <p:sp>
        <p:nvSpPr>
          <p:cNvPr id="3" name="Slide Number Placeholder 2"/>
          <p:cNvSpPr>
            <a:spLocks noGrp="1"/>
          </p:cNvSpPr>
          <p:nvPr>
            <p:ph type="sldNum" sz="quarter" idx="12"/>
          </p:nvPr>
        </p:nvSpPr>
        <p:spPr/>
        <p:txBody>
          <a:bodyPr/>
          <a:lstStyle/>
          <a:p>
            <a:fld id="{2EFEF571-C9B4-4D92-A7F7-315B894862A8}" type="slidenum">
              <a:rPr lang="en-US" smtClean="0"/>
              <a:pPr/>
              <a:t>44</a:t>
            </a:fld>
            <a:endParaRPr lang="en-US" dirty="0"/>
          </a:p>
        </p:txBody>
      </p:sp>
    </p:spTree>
    <p:extLst>
      <p:ext uri="{BB962C8B-B14F-4D97-AF65-F5344CB8AC3E}">
        <p14:creationId xmlns:p14="http://schemas.microsoft.com/office/powerpoint/2010/main" val="39555741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45</a:t>
            </a:fld>
            <a:endParaRPr lang="en-US" dirty="0"/>
          </a:p>
        </p:txBody>
      </p:sp>
      <p:sp>
        <p:nvSpPr>
          <p:cNvPr id="2" name="Rectangle 1"/>
          <p:cNvSpPr/>
          <p:nvPr/>
        </p:nvSpPr>
        <p:spPr>
          <a:xfrm>
            <a:off x="205910" y="81451"/>
            <a:ext cx="8002669" cy="4893647"/>
          </a:xfrm>
          <a:prstGeom prst="rect">
            <a:avLst/>
          </a:prstGeom>
        </p:spPr>
        <p:txBody>
          <a:bodyPr wrap="square">
            <a:spAutoFit/>
          </a:bodyPr>
          <a:lstStyle/>
          <a:p>
            <a:r>
              <a:rPr 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Use a security </a:t>
            </a:r>
            <a:r>
              <a:rPr lang="en-US" sz="1200" b="1" dirty="0" smtClean="0">
                <a:solidFill>
                  <a:srgbClr val="0070C0"/>
                </a:solidFill>
                <a:latin typeface="Calibri" panose="020F0502020204030204" pitchFamily="34" charset="0"/>
                <a:ea typeface="Calibri" panose="020F0502020204030204" pitchFamily="34" charset="0"/>
                <a:cs typeface="Calibri" panose="020F0502020204030204" pitchFamily="34" charset="0"/>
              </a:rPr>
              <a:t>folder</a:t>
            </a:r>
          </a:p>
          <a:p>
            <a:endParaRPr 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Two </a:t>
            </a:r>
            <a:r>
              <a:rPr lang="en-US" sz="1200" dirty="0">
                <a:solidFill>
                  <a:schemeClr val="tx2"/>
                </a:solidFill>
                <a:latin typeface="Calibri" panose="020F0502020204030204" pitchFamily="34" charset="0"/>
                <a:cs typeface="Calibri" panose="020F0502020204030204" pitchFamily="34" charset="0"/>
              </a:rPr>
              <a:t>methods for specifying a security folder exist:</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Designate the folder as security parent by using </a:t>
            </a:r>
            <a:r>
              <a:rPr lang="en-US" sz="1200" b="1" dirty="0">
                <a:solidFill>
                  <a:schemeClr val="tx2"/>
                </a:solidFill>
                <a:latin typeface="Calibri" panose="020F0502020204030204" pitchFamily="34" charset="0"/>
                <a:cs typeface="Calibri" panose="020F0502020204030204" pitchFamily="34" charset="0"/>
              </a:rPr>
              <a:t>Inherit security from folder.</a:t>
            </a:r>
            <a:endParaRPr lang="en-US" sz="1200" dirty="0">
              <a:solidFill>
                <a:schemeClr val="tx2"/>
              </a:solidFill>
              <a:latin typeface="Calibri" panose="020F0502020204030204" pitchFamily="34" charset="0"/>
              <a:cs typeface="Calibri" panose="020F0502020204030204" pitchFamily="34" charset="0"/>
            </a:endParaRPr>
          </a:p>
          <a:p>
            <a:pPr marL="1085850" lvl="2" indent="-171450">
              <a:buFont typeface="Courier New" panose="02070309020205020404" pitchFamily="49" charset="0"/>
              <a:buChar char="o"/>
            </a:pPr>
            <a:r>
              <a:rPr lang="en-US" sz="1200" dirty="0">
                <a:solidFill>
                  <a:schemeClr val="tx2"/>
                </a:solidFill>
                <a:latin typeface="Calibri" panose="020F0502020204030204" pitchFamily="34" charset="0"/>
                <a:cs typeface="Calibri" panose="020F0502020204030204" pitchFamily="34" charset="0"/>
              </a:rPr>
              <a:t>Requires that the object is filed in the folder.</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Designate a folder as security parent by using </a:t>
            </a:r>
            <a:r>
              <a:rPr lang="en-US" sz="1200" b="1" dirty="0">
                <a:solidFill>
                  <a:schemeClr val="tx2"/>
                </a:solidFill>
                <a:latin typeface="Calibri" panose="020F0502020204030204" pitchFamily="34" charset="0"/>
                <a:cs typeface="Calibri" panose="020F0502020204030204" pitchFamily="34" charset="0"/>
              </a:rPr>
              <a:t>Security Folder.</a:t>
            </a:r>
            <a:endParaRPr lang="en-US" sz="1200" dirty="0">
              <a:solidFill>
                <a:schemeClr val="tx2"/>
              </a:solidFill>
              <a:latin typeface="Calibri" panose="020F0502020204030204" pitchFamily="34" charset="0"/>
              <a:cs typeface="Calibri" panose="020F0502020204030204" pitchFamily="34" charset="0"/>
            </a:endParaRPr>
          </a:p>
          <a:p>
            <a:pPr marL="1143000" lvl="2" indent="-228600">
              <a:buFont typeface="Courier New" panose="02070309020205020404" pitchFamily="49" charset="0"/>
              <a:buChar char="o"/>
            </a:pPr>
            <a:r>
              <a:rPr lang="en-US" sz="1200" dirty="0">
                <a:solidFill>
                  <a:schemeClr val="tx2"/>
                </a:solidFill>
                <a:latin typeface="Calibri" panose="020F0502020204030204" pitchFamily="34" charset="0"/>
                <a:cs typeface="Calibri" panose="020F0502020204030204" pitchFamily="34" charset="0"/>
              </a:rPr>
              <a:t>Requires you to copy and paste object reference of parent object</a:t>
            </a:r>
            <a:r>
              <a:rPr lang="en-US" sz="1200" dirty="0" smtClean="0">
                <a:solidFill>
                  <a:schemeClr val="tx2"/>
                </a:solidFill>
                <a:latin typeface="Calibri" panose="020F0502020204030204" pitchFamily="34" charset="0"/>
                <a:cs typeface="Calibri" panose="020F0502020204030204" pitchFamily="34" charset="0"/>
              </a:rPr>
              <a:t>.</a:t>
            </a:r>
          </a:p>
          <a:p>
            <a:pPr marL="1143000" lvl="2" indent="-228600">
              <a:buFont typeface="Courier New" panose="02070309020205020404" pitchFamily="49" charset="0"/>
              <a:buChar char="o"/>
            </a:pPr>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Objects </a:t>
            </a:r>
            <a:r>
              <a:rPr lang="en-US" sz="1200" dirty="0">
                <a:solidFill>
                  <a:schemeClr val="tx2"/>
                </a:solidFill>
                <a:latin typeface="Calibri" panose="020F0502020204030204" pitchFamily="34" charset="0"/>
                <a:cs typeface="Calibri" panose="020F0502020204030204" pitchFamily="34" charset="0"/>
              </a:rPr>
              <a:t>can have only one Security Folder at a time</a:t>
            </a:r>
            <a:r>
              <a:rPr lang="en-US" sz="1200" dirty="0" smtClean="0">
                <a:solidFill>
                  <a:schemeClr val="tx2"/>
                </a:solidFill>
                <a:latin typeface="Calibri" panose="020F0502020204030204" pitchFamily="34" charset="0"/>
                <a:cs typeface="Calibri" panose="020F0502020204030204" pitchFamily="34" charset="0"/>
              </a:rPr>
              <a:t>.</a:t>
            </a:r>
          </a:p>
          <a:p>
            <a:endParaRPr lang="en-US" sz="1200" dirty="0" smtClean="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The </a:t>
            </a:r>
            <a:r>
              <a:rPr lang="en-US" sz="1200" dirty="0">
                <a:solidFill>
                  <a:schemeClr val="tx2"/>
                </a:solidFill>
                <a:latin typeface="Calibri" panose="020F0502020204030204" pitchFamily="34" charset="0"/>
                <a:cs typeface="Calibri" panose="020F0502020204030204" pitchFamily="34" charset="0"/>
              </a:rPr>
              <a:t>permissions on the folder must be configured as inheritable</a:t>
            </a:r>
            <a:r>
              <a:rPr lang="en-US" sz="1200" dirty="0" smtClean="0">
                <a:solidFill>
                  <a:schemeClr val="tx2"/>
                </a:solidFill>
                <a:latin typeface="Calibri" panose="020F0502020204030204" pitchFamily="34" charset="0"/>
                <a:cs typeface="Calibri" panose="020F0502020204030204" pitchFamily="34" charset="0"/>
              </a:rPr>
              <a:t>.</a:t>
            </a:r>
          </a:p>
          <a:p>
            <a:pPr marL="628650" lvl="1" indent="-171450">
              <a:buFont typeface="Wingdings" panose="05000000000000000000" pitchFamily="2" charset="2"/>
              <a:buChar char="ü"/>
            </a:pPr>
            <a:r>
              <a:rPr lang="en-US" sz="1200" dirty="0" smtClean="0">
                <a:solidFill>
                  <a:schemeClr val="tx2"/>
                </a:solidFill>
                <a:latin typeface="Calibri" panose="020F0502020204030204" pitchFamily="34" charset="0"/>
                <a:cs typeface="Calibri" panose="020F0502020204030204" pitchFamily="34" charset="0"/>
              </a:rPr>
              <a:t>Inheritable </a:t>
            </a:r>
            <a:r>
              <a:rPr lang="en-US" sz="1200" dirty="0">
                <a:solidFill>
                  <a:schemeClr val="tx2"/>
                </a:solidFill>
                <a:latin typeface="Calibri" panose="020F0502020204030204" pitchFamily="34" charset="0"/>
                <a:cs typeface="Calibri" panose="020F0502020204030204" pitchFamily="34" charset="0"/>
              </a:rPr>
              <a:t>depth for the ACEs must be set to include immediate children or all children</a:t>
            </a:r>
            <a:r>
              <a:rPr lang="en-US" sz="1200" dirty="0" smtClean="0">
                <a:solidFill>
                  <a:schemeClr val="tx2"/>
                </a:solidFill>
                <a:latin typeface="Calibri" panose="020F0502020204030204" pitchFamily="34" charset="0"/>
                <a:cs typeface="Calibri" panose="020F0502020204030204" pitchFamily="34" charset="0"/>
              </a:rPr>
              <a:t>.</a:t>
            </a:r>
          </a:p>
          <a:p>
            <a:pPr marL="628650" lvl="1"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Security </a:t>
            </a:r>
            <a:r>
              <a:rPr lang="en-US" sz="1200" dirty="0">
                <a:solidFill>
                  <a:schemeClr val="tx2"/>
                </a:solidFill>
                <a:latin typeface="Calibri" panose="020F0502020204030204" pitchFamily="34" charset="0"/>
                <a:cs typeface="Calibri" panose="020F0502020204030204" pitchFamily="34" charset="0"/>
              </a:rPr>
              <a:t>source assignment is done on each inheriting object</a:t>
            </a:r>
            <a:r>
              <a:rPr lang="en-US" sz="1200" dirty="0" smtClean="0">
                <a:solidFill>
                  <a:schemeClr val="tx2"/>
                </a:solidFill>
                <a:latin typeface="Calibri" panose="020F0502020204030204" pitchFamily="34" charset="0"/>
                <a:cs typeface="Calibri" panose="020F0502020204030204" pitchFamily="34" charset="0"/>
              </a:rPr>
              <a:t>.</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Deleting </a:t>
            </a:r>
            <a:r>
              <a:rPr lang="en-US" sz="1200" dirty="0">
                <a:solidFill>
                  <a:schemeClr val="tx2"/>
                </a:solidFill>
                <a:latin typeface="Calibri" panose="020F0502020204030204" pitchFamily="34" charset="0"/>
                <a:cs typeface="Calibri" panose="020F0502020204030204" pitchFamily="34" charset="0"/>
              </a:rPr>
              <a:t>the folder removes the Security Folder relationship from the object</a:t>
            </a:r>
            <a:r>
              <a:rPr lang="en-US" sz="1200" dirty="0" smtClean="0">
                <a:solidFill>
                  <a:schemeClr val="tx2"/>
                </a:solidFill>
                <a:latin typeface="Calibri" panose="020F0502020204030204" pitchFamily="34" charset="0"/>
                <a:cs typeface="Calibri" panose="020F0502020204030204" pitchFamily="34" charset="0"/>
              </a:rPr>
              <a:t>.</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Moving </a:t>
            </a:r>
            <a:r>
              <a:rPr lang="en-US" sz="1200" dirty="0">
                <a:solidFill>
                  <a:schemeClr val="tx2"/>
                </a:solidFill>
                <a:latin typeface="Calibri" panose="020F0502020204030204" pitchFamily="34" charset="0"/>
                <a:cs typeface="Calibri" panose="020F0502020204030204" pitchFamily="34" charset="0"/>
              </a:rPr>
              <a:t>the child object has no effect on the Security Folder relationship.</a:t>
            </a:r>
          </a:p>
          <a:p>
            <a:pPr algn="just"/>
            <a:r>
              <a:rPr lang="en-US" sz="1200" dirty="0">
                <a:solidFill>
                  <a:schemeClr val="tx2"/>
                </a:solidFill>
                <a:latin typeface="Calibri" panose="020F0502020204030204" pitchFamily="34" charset="0"/>
                <a:cs typeface="Calibri" panose="020F0502020204030204" pitchFamily="34" charset="0"/>
              </a:rPr>
              <a:t>	The two methods for setting the security folder property have equal outcomes, but have slightly different methods. The Inherit Security from Folder method does not require that you copy the object reference, but does require that the object is filed in that folder. You can select the folder from a menu. The second method (the Security Folder property method) does not require that the object is filed anywhere, but does require you to copy and paste an object reference.</a:t>
            </a:r>
          </a:p>
          <a:p>
            <a:pPr algn="just"/>
            <a:r>
              <a:rPr lang="en-US" sz="1200" dirty="0">
                <a:solidFill>
                  <a:schemeClr val="tx2"/>
                </a:solidFill>
                <a:latin typeface="Calibri" panose="020F0502020204030204" pitchFamily="34" charset="0"/>
                <a:cs typeface="Calibri" panose="020F0502020204030204" pitchFamily="34" charset="0"/>
              </a:rPr>
              <a:t>	Folder security inheritance can be automated by using a custom application. The Security Folder property value can be assigned to documents automatically.</a:t>
            </a:r>
            <a:endParaRPr lang="en-US" sz="12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endParaRPr lang="en-US" sz="1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73510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46</a:t>
            </a:fld>
            <a:endParaRPr lang="en-US" dirty="0"/>
          </a:p>
        </p:txBody>
      </p:sp>
      <p:sp>
        <p:nvSpPr>
          <p:cNvPr id="2" name="Rectangle 1"/>
          <p:cNvSpPr/>
          <p:nvPr/>
        </p:nvSpPr>
        <p:spPr>
          <a:xfrm>
            <a:off x="226930" y="282840"/>
            <a:ext cx="8002669" cy="4985980"/>
          </a:xfrm>
          <a:prstGeom prst="rect">
            <a:avLst/>
          </a:prstGeom>
        </p:spPr>
        <p:txBody>
          <a:bodyPr wrap="square">
            <a:spAutoFit/>
          </a:bodyPr>
          <a:lstStyle/>
          <a:p>
            <a:r>
              <a:rPr lang="en-US" sz="1200" b="1" dirty="0">
                <a:solidFill>
                  <a:srgbClr val="0070C0"/>
                </a:solidFill>
                <a:latin typeface="Calibri" panose="020F0502020204030204" pitchFamily="34" charset="0"/>
                <a:ea typeface="Calibri" panose="020F0502020204030204" pitchFamily="34" charset="0"/>
                <a:cs typeface="Calibri" panose="020F0502020204030204" pitchFamily="34" charset="0"/>
              </a:rPr>
              <a:t>Use an object as a security proxy</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Create </a:t>
            </a:r>
            <a:r>
              <a:rPr lang="en-US" sz="1200" dirty="0">
                <a:solidFill>
                  <a:schemeClr val="tx2"/>
                </a:solidFill>
                <a:latin typeface="Calibri" panose="020F0502020204030204" pitchFamily="34" charset="0"/>
                <a:cs typeface="Calibri" panose="020F0502020204030204" pitchFamily="34" charset="0"/>
              </a:rPr>
              <a:t>a security parent object with inheritable permissions.</a:t>
            </a:r>
          </a:p>
          <a:p>
            <a:r>
              <a:rPr lang="en-US" sz="1200" dirty="0" smtClean="0">
                <a:solidFill>
                  <a:schemeClr val="tx2"/>
                </a:solidFill>
                <a:latin typeface="Calibri" panose="020F0502020204030204" pitchFamily="34" charset="0"/>
                <a:cs typeface="Calibri" panose="020F0502020204030204" pitchFamily="34" charset="0"/>
              </a:rPr>
              <a:t>• Create </a:t>
            </a:r>
            <a:r>
              <a:rPr lang="en-US" sz="1200" dirty="0">
                <a:solidFill>
                  <a:schemeClr val="tx2"/>
                </a:solidFill>
                <a:latin typeface="Calibri" panose="020F0502020204030204" pitchFamily="34" charset="0"/>
                <a:cs typeface="Calibri" panose="020F0502020204030204" pitchFamily="34" charset="0"/>
              </a:rPr>
              <a:t>a custom object-valued property (OVP)</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Single-valued</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Security Proxy Type is Inherited</a:t>
            </a:r>
          </a:p>
          <a:p>
            <a:r>
              <a:rPr lang="en-US" sz="1200" dirty="0" smtClean="0">
                <a:solidFill>
                  <a:schemeClr val="tx2"/>
                </a:solidFill>
                <a:latin typeface="Calibri" panose="020F0502020204030204" pitchFamily="34" charset="0"/>
                <a:cs typeface="Calibri" panose="020F0502020204030204" pitchFamily="34" charset="0"/>
              </a:rPr>
              <a:t>• Add </a:t>
            </a:r>
            <a:r>
              <a:rPr lang="en-US" sz="1200" dirty="0">
                <a:solidFill>
                  <a:schemeClr val="tx2"/>
                </a:solidFill>
                <a:latin typeface="Calibri" panose="020F0502020204030204" pitchFamily="34" charset="0"/>
                <a:cs typeface="Calibri" panose="020F0502020204030204" pitchFamily="34" charset="0"/>
              </a:rPr>
              <a:t>a custom property to the child class.</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For Required class, select the exact class of the parent object.</a:t>
            </a:r>
          </a:p>
          <a:p>
            <a:r>
              <a:rPr lang="en-US" sz="1200" dirty="0" smtClean="0">
                <a:solidFill>
                  <a:schemeClr val="tx2"/>
                </a:solidFill>
                <a:latin typeface="Calibri" panose="020F0502020204030204" pitchFamily="34" charset="0"/>
                <a:cs typeface="Calibri" panose="020F0502020204030204" pitchFamily="34" charset="0"/>
              </a:rPr>
              <a:t>• Assign </a:t>
            </a:r>
            <a:r>
              <a:rPr lang="en-US" sz="1200" dirty="0">
                <a:solidFill>
                  <a:schemeClr val="tx2"/>
                </a:solidFill>
                <a:latin typeface="Calibri" panose="020F0502020204030204" pitchFamily="34" charset="0"/>
                <a:cs typeface="Calibri" panose="020F0502020204030204" pitchFamily="34" charset="0"/>
              </a:rPr>
              <a:t>the security parent in one of these ways:</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Specify value of the OVP on the child object.</a:t>
            </a:r>
          </a:p>
          <a:p>
            <a:pPr marL="628650" lvl="1"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Specify default value of the OVP on the child object class.</a:t>
            </a:r>
          </a:p>
          <a:p>
            <a:r>
              <a:rPr lang="en-US" sz="1200" dirty="0" smtClean="0">
                <a:solidFill>
                  <a:schemeClr val="tx2"/>
                </a:solidFill>
                <a:latin typeface="Calibri" panose="020F0502020204030204" pitchFamily="34" charset="0"/>
                <a:cs typeface="Calibri" panose="020F0502020204030204" pitchFamily="34" charset="0"/>
              </a:rPr>
              <a:t>• When </a:t>
            </a:r>
            <a:r>
              <a:rPr lang="en-US" sz="1200" dirty="0">
                <a:solidFill>
                  <a:schemeClr val="tx2"/>
                </a:solidFill>
                <a:latin typeface="Calibri" panose="020F0502020204030204" pitchFamily="34" charset="0"/>
                <a:cs typeface="Calibri" panose="020F0502020204030204" pitchFamily="34" charset="0"/>
              </a:rPr>
              <a:t>the security parent object is deleted, the inherited security is removed from the object.</a:t>
            </a: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dirty="0"/>
          </a:p>
          <a:p>
            <a:r>
              <a:rPr lang="en-US" sz="1200" dirty="0">
                <a:solidFill>
                  <a:schemeClr val="tx2"/>
                </a:solidFill>
                <a:latin typeface="Calibri" panose="020F0502020204030204" pitchFamily="34" charset="0"/>
                <a:cs typeface="Calibri" panose="020F0502020204030204" pitchFamily="34" charset="0"/>
              </a:rPr>
              <a:t>This method is more complex than using the Security Folder method, but it provides more flexibility. You can specify as many security parents as you need, and the security sources are not limited to being folders. For some business applications, the freedom to use other objects besides folders might allow for a more natural and simpler solution. This method can also be combined with the Security Folder method so that the final security on an object includes the inherited security from all sources.</a:t>
            </a: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296430" y="2611083"/>
            <a:ext cx="3942934" cy="1006877"/>
          </a:xfrm>
          <a:prstGeom prst="rect">
            <a:avLst/>
          </a:prstGeom>
          <a:noFill/>
          <a:ln>
            <a:noFill/>
          </a:ln>
        </p:spPr>
      </p:pic>
    </p:spTree>
    <p:extLst>
      <p:ext uri="{BB962C8B-B14F-4D97-AF65-F5344CB8AC3E}">
        <p14:creationId xmlns:p14="http://schemas.microsoft.com/office/powerpoint/2010/main" val="12240636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47</a:t>
            </a:fld>
            <a:endParaRPr lang="en-US" dirty="0"/>
          </a:p>
        </p:txBody>
      </p:sp>
      <p:sp>
        <p:nvSpPr>
          <p:cNvPr id="6" name="TextBox 5"/>
          <p:cNvSpPr txBox="1"/>
          <p:nvPr/>
        </p:nvSpPr>
        <p:spPr>
          <a:xfrm>
            <a:off x="517398" y="305427"/>
            <a:ext cx="8272856" cy="4216539"/>
          </a:xfrm>
          <a:prstGeom prst="rect">
            <a:avLst/>
          </a:prstGeom>
        </p:spPr>
        <p:txBody>
          <a:bodyPr wrap="square" lIns="0" tIns="0" rIns="0" bIns="0" rtlCol="0">
            <a:spAutoFit/>
          </a:bodyPr>
          <a:lstStyle/>
          <a:p>
            <a:r>
              <a:rPr lang="en-US" sz="1600" b="1" dirty="0">
                <a:latin typeface="Calibri" panose="020F0502020204030204" pitchFamily="34" charset="0"/>
                <a:cs typeface="Calibri" panose="020F0502020204030204" pitchFamily="34" charset="0"/>
              </a:rPr>
              <a:t>Content Platform Engine </a:t>
            </a:r>
            <a:r>
              <a:rPr lang="en-US" sz="1600" b="1" dirty="0" smtClean="0">
                <a:latin typeface="Calibri" panose="020F0502020204030204" pitchFamily="34" charset="0"/>
                <a:cs typeface="Calibri" panose="020F0502020204030204" pitchFamily="34" charset="0"/>
              </a:rPr>
              <a:t>V5.5 </a:t>
            </a:r>
            <a:r>
              <a:rPr lang="en-US" sz="1600" b="1" dirty="0">
                <a:latin typeface="Calibri" panose="020F0502020204030204" pitchFamily="34" charset="0"/>
                <a:cs typeface="Calibri" panose="020F0502020204030204" pitchFamily="34" charset="0"/>
              </a:rPr>
              <a:t>introduces new features and other enhancements to the security model.</a:t>
            </a:r>
          </a:p>
          <a:p>
            <a:endParaRPr lang="en-US" sz="1100" b="1" dirty="0">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Role-based </a:t>
            </a:r>
            <a:r>
              <a:rPr lang="en-US" sz="1100" b="1" dirty="0" smtClean="0">
                <a:latin typeface="Calibri" panose="020F0502020204030204" pitchFamily="34" charset="0"/>
                <a:cs typeface="Calibri" panose="020F0502020204030204" pitchFamily="34" charset="0"/>
              </a:rPr>
              <a:t>access</a:t>
            </a:r>
          </a:p>
          <a:p>
            <a:endParaRPr lang="en-US" sz="1100" b="1" dirty="0">
              <a:latin typeface="Calibri" panose="020F0502020204030204" pitchFamily="34" charset="0"/>
              <a:cs typeface="Calibri" panose="020F0502020204030204" pitchFamily="34" charset="0"/>
            </a:endParaRPr>
          </a:p>
          <a:p>
            <a:r>
              <a:rPr lang="en-US" sz="1100" dirty="0">
                <a:solidFill>
                  <a:schemeClr val="tx2"/>
                </a:solidFill>
                <a:latin typeface="Calibri" panose="020F0502020204030204" pitchFamily="34" charset="0"/>
                <a:cs typeface="Calibri" panose="020F0502020204030204" pitchFamily="34" charset="0"/>
              </a:rPr>
              <a:t>You can now use Roles to configure access to objects. When you configure a role, you associate Role permissions with the objects that the role can access. A role can define different types of access for different objects. For example, an administrator role might grant "modify properties" and "create children" access for folder objects, but only "read" and "view content" access for document objects within folders. Security for an object includes any associated roles plus normal access permissions.</a:t>
            </a:r>
          </a:p>
          <a:p>
            <a:endParaRPr lang="en-US" sz="1100" dirty="0">
              <a:solidFill>
                <a:schemeClr val="tx2"/>
              </a:solidFill>
              <a:latin typeface="Calibri" panose="020F0502020204030204" pitchFamily="34" charset="0"/>
              <a:cs typeface="Calibri" panose="020F0502020204030204" pitchFamily="34" charset="0"/>
            </a:endParaRPr>
          </a:p>
          <a:p>
            <a:r>
              <a:rPr lang="en-US" sz="1100" dirty="0">
                <a:solidFill>
                  <a:schemeClr val="tx2"/>
                </a:solidFill>
                <a:latin typeface="Calibri" panose="020F0502020204030204" pitchFamily="34" charset="0"/>
                <a:cs typeface="Calibri" panose="020F0502020204030204" pitchFamily="34" charset="0"/>
              </a:rPr>
              <a:t>Roles are created as classes that exist in and apply to a specific object store. A role is defined by the following </a:t>
            </a:r>
            <a:r>
              <a:rPr lang="en-US" sz="1100" dirty="0" smtClean="0">
                <a:solidFill>
                  <a:schemeClr val="tx2"/>
                </a:solidFill>
                <a:latin typeface="Calibri" panose="020F0502020204030204" pitchFamily="34" charset="0"/>
                <a:cs typeface="Calibri" panose="020F0502020204030204" pitchFamily="34" charset="0"/>
              </a:rPr>
              <a:t>facts</a:t>
            </a:r>
            <a:r>
              <a:rPr lang="en-US" sz="1100" dirty="0">
                <a:solidFill>
                  <a:schemeClr val="tx2"/>
                </a:solidFill>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100" dirty="0">
                <a:solidFill>
                  <a:schemeClr val="tx2"/>
                </a:solidFill>
                <a:latin typeface="Calibri" panose="020F0502020204030204" pitchFamily="34" charset="0"/>
                <a:cs typeface="Calibri" panose="020F0502020204030204" pitchFamily="34" charset="0"/>
              </a:rPr>
              <a:t>Access that is granted by the role- write, read, delete, and so on</a:t>
            </a:r>
          </a:p>
          <a:p>
            <a:pPr marL="171450" indent="-171450">
              <a:buFont typeface="Arial" panose="020B0604020202020204" pitchFamily="34" charset="0"/>
              <a:buChar char="•"/>
            </a:pPr>
            <a:r>
              <a:rPr lang="en-US" sz="1100" dirty="0">
                <a:solidFill>
                  <a:schemeClr val="tx2"/>
                </a:solidFill>
                <a:latin typeface="Calibri" panose="020F0502020204030204" pitchFamily="34" charset="0"/>
                <a:cs typeface="Calibri" panose="020F0502020204030204" pitchFamily="34" charset="0"/>
              </a:rPr>
              <a:t>Users or groups that belong to the role</a:t>
            </a:r>
          </a:p>
          <a:p>
            <a:r>
              <a:rPr lang="en-US" sz="1100" dirty="0">
                <a:solidFill>
                  <a:schemeClr val="tx2"/>
                </a:solidFill>
                <a:latin typeface="Calibri" panose="020F0502020204030204" pitchFamily="34" charset="0"/>
                <a:cs typeface="Calibri" panose="020F0502020204030204" pitchFamily="34" charset="0"/>
              </a:rPr>
              <a:t>When you create roles, you configure role permissions by specifying classes of objects and the types of access permissions to those objects.</a:t>
            </a:r>
          </a:p>
          <a:p>
            <a:endParaRPr lang="en-US" sz="1100" dirty="0">
              <a:solidFill>
                <a:schemeClr val="tx2"/>
              </a:solidFill>
              <a:latin typeface="Calibri" panose="020F0502020204030204" pitchFamily="34" charset="0"/>
              <a:cs typeface="Calibri" panose="020F0502020204030204" pitchFamily="34" charset="0"/>
            </a:endParaRPr>
          </a:p>
          <a:p>
            <a:r>
              <a:rPr lang="en-US" sz="1100" b="1" dirty="0">
                <a:latin typeface="Calibri" panose="020F0502020204030204" pitchFamily="34" charset="0"/>
                <a:cs typeface="Calibri" panose="020F0502020204030204" pitchFamily="34" charset="0"/>
              </a:rPr>
              <a:t>Role classes</a:t>
            </a:r>
          </a:p>
          <a:p>
            <a:endParaRPr lang="en-US" sz="1100" dirty="0">
              <a:solidFill>
                <a:schemeClr val="tx2"/>
              </a:solidFill>
              <a:latin typeface="Calibri" panose="020F0502020204030204" pitchFamily="34" charset="0"/>
            </a:endParaRPr>
          </a:p>
          <a:p>
            <a:r>
              <a:rPr lang="en-US" sz="1100" dirty="0">
                <a:solidFill>
                  <a:schemeClr val="tx2"/>
                </a:solidFill>
                <a:latin typeface="Calibri" panose="020F0502020204030204" pitchFamily="34" charset="0"/>
              </a:rPr>
              <a:t>A default class called Roles provides two subclasses. To create a new role, you first must create a new subclass from either the Static Role subclass or the Dynamic Role subclass.</a:t>
            </a:r>
          </a:p>
          <a:p>
            <a:endParaRPr lang="en-US" sz="1100" dirty="0">
              <a:solidFill>
                <a:schemeClr val="tx2"/>
              </a:solidFill>
              <a:latin typeface="Calibri" panose="020F0502020204030204" pitchFamily="34" charset="0"/>
            </a:endParaRPr>
          </a:p>
          <a:p>
            <a:r>
              <a:rPr lang="en-US" sz="1100" dirty="0">
                <a:solidFill>
                  <a:schemeClr val="tx2"/>
                </a:solidFill>
                <a:latin typeface="Calibri" panose="020F0502020204030204" pitchFamily="34" charset="0"/>
              </a:rPr>
              <a:t>Static role - A static role contains users and groups that are assigned directly to the role. The behavior of a static role is similar to the way ACLs are assigned to an object.</a:t>
            </a:r>
          </a:p>
          <a:p>
            <a:r>
              <a:rPr lang="en-US" sz="1100" dirty="0" smtClean="0">
                <a:solidFill>
                  <a:schemeClr val="tx2"/>
                </a:solidFill>
                <a:latin typeface="Calibri" panose="020F0502020204030204" pitchFamily="34" charset="0"/>
              </a:rPr>
              <a:t>Dynamic </a:t>
            </a:r>
            <a:r>
              <a:rPr lang="en-US" sz="1100" dirty="0">
                <a:solidFill>
                  <a:schemeClr val="tx2"/>
                </a:solidFill>
                <a:latin typeface="Calibri" panose="020F0502020204030204" pitchFamily="34" charset="0"/>
              </a:rPr>
              <a:t>Role - A dynamic role uses external code to determine whether a user is a member of the role. This approach enables more dynamic role assignments that are based on application use cases</a:t>
            </a:r>
            <a:endParaRPr lang="en-US" sz="11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0414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19"/>
            <a:ext cx="8385048" cy="4402783"/>
          </a:xfrm>
        </p:spPr>
        <p:txBody>
          <a:bodyPr>
            <a:normAutofit fontScale="90000"/>
          </a:bodyPr>
          <a:lstStyle/>
          <a:p>
            <a:pPr fontAlgn="base"/>
            <a:r>
              <a:rPr lang="en-US" dirty="0">
                <a:solidFill>
                  <a:schemeClr val="tx1"/>
                </a:solidFill>
                <a:latin typeface="Calibri" panose="020F0502020204030204" pitchFamily="34" charset="0"/>
                <a:ea typeface="+mn-ea"/>
                <a:cs typeface="Calibri" panose="020F0502020204030204" pitchFamily="34" charset="0"/>
              </a:rPr>
              <a:t>Sweep Management &gt; Job Sweeps</a:t>
            </a:r>
            <a:r>
              <a:rPr lang="en-US" dirty="0" smtClean="0"/>
              <a:t/>
            </a:r>
            <a:br>
              <a:rPr lang="en-US" dirty="0" smtClean="0"/>
            </a:br>
            <a:r>
              <a:rPr lang="en-US" dirty="0" smtClean="0"/>
              <a:t/>
            </a:r>
            <a:br>
              <a:rPr lang="en-US" dirty="0" smtClean="0"/>
            </a:br>
            <a:r>
              <a:rPr lang="en-US" sz="1300" b="0" dirty="0" smtClean="0">
                <a:solidFill>
                  <a:schemeClr val="tx2"/>
                </a:solidFill>
                <a:latin typeface="Calibri" panose="020F0502020204030204" pitchFamily="34" charset="0"/>
                <a:ea typeface="+mn-ea"/>
                <a:cs typeface="Calibri" panose="020F0502020204030204" pitchFamily="34" charset="0"/>
              </a:rPr>
              <a:t>A </a:t>
            </a:r>
            <a:r>
              <a:rPr lang="en-US" sz="1300" b="0" dirty="0">
                <a:solidFill>
                  <a:schemeClr val="tx2"/>
                </a:solidFill>
                <a:latin typeface="Calibri" panose="020F0502020204030204" pitchFamily="34" charset="0"/>
                <a:ea typeface="+mn-ea"/>
                <a:cs typeface="Calibri" panose="020F0502020204030204" pitchFamily="34" charset="0"/>
              </a:rPr>
              <a:t>job sweep runs one time to process instances of a target class</a:t>
            </a:r>
            <a:r>
              <a:rPr lang="en-US" sz="1300" b="0" dirty="0" smtClean="0">
                <a:solidFill>
                  <a:schemeClr val="tx2"/>
                </a:solidFill>
                <a:latin typeface="Calibri" panose="020F0502020204030204" pitchFamily="34" charset="0"/>
                <a:ea typeface="+mn-ea"/>
                <a:cs typeface="Calibri" panose="020F0502020204030204" pitchFamily="34" charset="0"/>
              </a:rPr>
              <a:t>.</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The </a:t>
            </a:r>
            <a:r>
              <a:rPr lang="en-US" sz="1300" b="0" dirty="0">
                <a:solidFill>
                  <a:schemeClr val="tx2"/>
                </a:solidFill>
                <a:latin typeface="Calibri" panose="020F0502020204030204" pitchFamily="34" charset="0"/>
                <a:ea typeface="+mn-ea"/>
                <a:cs typeface="Calibri" panose="020F0502020204030204" pitchFamily="34" charset="0"/>
              </a:rPr>
              <a:t>Content Platform Engine includes job sweep subclasses with built-in actions. For example, you can create job sweep instances to move content between storage areas, or to update object retention. In the administration console, job sweeps are listed in the navigation pane under Sweep Management &gt; Job Sweeps</a:t>
            </a:r>
            <a:r>
              <a:rPr lang="en-US" sz="1300" b="0" dirty="0" smtClean="0">
                <a:solidFill>
                  <a:schemeClr val="tx2"/>
                </a:solidFill>
                <a:latin typeface="Calibri" panose="020F0502020204030204" pitchFamily="34" charset="0"/>
                <a:ea typeface="+mn-ea"/>
                <a:cs typeface="Calibri" panose="020F0502020204030204" pitchFamily="34" charset="0"/>
              </a:rPr>
              <a:t>.</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A job sweep runs at the start time for which it is configured. If a start time is not set, then the sweep is eligible to start immediately. It will not start immediately if, for example, the sweep is disabled, or if time slots are set to times in the future.</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A job sweep includes counter properties that reflect the results of the job. </a:t>
            </a: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err="1" smtClean="0">
                <a:solidFill>
                  <a:schemeClr val="tx2"/>
                </a:solidFill>
                <a:latin typeface="Calibri" panose="020F0502020204030204" pitchFamily="34" charset="0"/>
                <a:ea typeface="+mn-ea"/>
                <a:cs typeface="Calibri" panose="020F0502020204030204" pitchFamily="34" charset="0"/>
              </a:rPr>
              <a:t>ExaminedObjectCount</a:t>
            </a:r>
            <a:r>
              <a:rPr lang="en-US" sz="1300" b="0" dirty="0" smtClean="0">
                <a:solidFill>
                  <a:schemeClr val="tx2"/>
                </a:solidFill>
                <a:latin typeface="Calibri" panose="020F0502020204030204" pitchFamily="34" charset="0"/>
                <a:ea typeface="+mn-ea"/>
                <a:cs typeface="Calibri" panose="020F0502020204030204" pitchFamily="34" charset="0"/>
              </a:rPr>
              <a:t> -  </a:t>
            </a:r>
            <a:r>
              <a:rPr lang="en-US" sz="1300" b="0" dirty="0">
                <a:solidFill>
                  <a:schemeClr val="tx2"/>
                </a:solidFill>
                <a:latin typeface="Calibri" panose="020F0502020204030204" pitchFamily="34" charset="0"/>
                <a:ea typeface="+mn-ea"/>
                <a:cs typeface="Calibri" panose="020F0502020204030204" pitchFamily="34" charset="0"/>
              </a:rPr>
              <a:t>indicates the number of objects that the job sweep evaluated but did not necessarily process. </a:t>
            </a:r>
            <a:r>
              <a:rPr lang="en-US" sz="1300" b="0" dirty="0" err="1" smtClean="0">
                <a:solidFill>
                  <a:schemeClr val="tx2"/>
                </a:solidFill>
                <a:latin typeface="Calibri" panose="020F0502020204030204" pitchFamily="34" charset="0"/>
                <a:ea typeface="+mn-ea"/>
                <a:cs typeface="Calibri" panose="020F0502020204030204" pitchFamily="34" charset="0"/>
              </a:rPr>
              <a:t>ProcessedObjectCount</a:t>
            </a:r>
            <a:r>
              <a:rPr lang="en-US" sz="1300" b="0" dirty="0" smtClean="0">
                <a:solidFill>
                  <a:schemeClr val="tx2"/>
                </a:solidFill>
                <a:latin typeface="Calibri" panose="020F0502020204030204" pitchFamily="34" charset="0"/>
                <a:ea typeface="+mn-ea"/>
                <a:cs typeface="Calibri" panose="020F0502020204030204" pitchFamily="34" charset="0"/>
              </a:rPr>
              <a:t> -  </a:t>
            </a:r>
            <a:r>
              <a:rPr lang="en-US" sz="1300" b="0" dirty="0">
                <a:solidFill>
                  <a:schemeClr val="tx2"/>
                </a:solidFill>
                <a:latin typeface="Calibri" panose="020F0502020204030204" pitchFamily="34" charset="0"/>
                <a:ea typeface="+mn-ea"/>
                <a:cs typeface="Calibri" panose="020F0502020204030204" pitchFamily="34" charset="0"/>
              </a:rPr>
              <a:t>indicates the number of objects that met the criteria for processing. </a:t>
            </a: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err="1" smtClean="0">
                <a:solidFill>
                  <a:schemeClr val="tx2"/>
                </a:solidFill>
                <a:latin typeface="Calibri" panose="020F0502020204030204" pitchFamily="34" charset="0"/>
                <a:ea typeface="+mn-ea"/>
                <a:cs typeface="Calibri" panose="020F0502020204030204" pitchFamily="34" charset="0"/>
              </a:rPr>
              <a:t>FailedObjectCount</a:t>
            </a:r>
            <a:r>
              <a:rPr lang="en-US" sz="1300" b="0" dirty="0" smtClean="0">
                <a:solidFill>
                  <a:schemeClr val="tx2"/>
                </a:solidFill>
                <a:latin typeface="Calibri" panose="020F0502020204030204" pitchFamily="34" charset="0"/>
                <a:ea typeface="+mn-ea"/>
                <a:cs typeface="Calibri" panose="020F0502020204030204" pitchFamily="34" charset="0"/>
              </a:rPr>
              <a:t> -  </a:t>
            </a:r>
            <a:r>
              <a:rPr lang="en-US" sz="1300" b="0" dirty="0">
                <a:solidFill>
                  <a:schemeClr val="tx2"/>
                </a:solidFill>
                <a:latin typeface="Calibri" panose="020F0502020204030204" pitchFamily="34" charset="0"/>
                <a:ea typeface="+mn-ea"/>
                <a:cs typeface="Calibri" panose="020F0502020204030204" pitchFamily="34" charset="0"/>
              </a:rPr>
              <a:t>indicates the number of objects that met the criteria for processing but failed to process</a:t>
            </a:r>
            <a:r>
              <a:rPr lang="en-US" sz="1300" b="0" dirty="0" smtClean="0">
                <a:solidFill>
                  <a:schemeClr val="tx2"/>
                </a:solidFill>
                <a:latin typeface="Calibri" panose="020F0502020204030204" pitchFamily="34" charset="0"/>
                <a:ea typeface="+mn-ea"/>
                <a:cs typeface="Calibri" panose="020F0502020204030204" pitchFamily="34" charset="0"/>
              </a:rPr>
              <a:t>.</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You </a:t>
            </a:r>
            <a:r>
              <a:rPr lang="en-US" sz="1300" b="0" dirty="0">
                <a:solidFill>
                  <a:schemeClr val="tx2"/>
                </a:solidFill>
                <a:latin typeface="Calibri" panose="020F0502020204030204" pitchFamily="34" charset="0"/>
                <a:ea typeface="+mn-ea"/>
                <a:cs typeface="Calibri" panose="020F0502020204030204" pitchFamily="34" charset="0"/>
              </a:rPr>
              <a:t>can run a job sweep in normal or preview mode. </a:t>
            </a: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In </a:t>
            </a:r>
            <a:r>
              <a:rPr lang="en-US" sz="1300" b="0" dirty="0">
                <a:solidFill>
                  <a:schemeClr val="tx2"/>
                </a:solidFill>
                <a:latin typeface="Calibri" panose="020F0502020204030204" pitchFamily="34" charset="0"/>
                <a:ea typeface="+mn-ea"/>
                <a:cs typeface="Calibri" panose="020F0502020204030204" pitchFamily="34" charset="0"/>
              </a:rPr>
              <a:t>normal mode, a sweep performs an action on objects that meet the criteria for processing. If a processing error occurs on a swept object, the sweep generates a result record that includes a description of the failure</a:t>
            </a:r>
            <a:r>
              <a:rPr lang="en-US" sz="1300" b="0" dirty="0" smtClean="0">
                <a:solidFill>
                  <a:schemeClr val="tx2"/>
                </a:solidFill>
                <a:latin typeface="Calibri" panose="020F0502020204030204" pitchFamily="34" charset="0"/>
                <a:ea typeface="+mn-ea"/>
                <a:cs typeface="Calibri" panose="020F0502020204030204" pitchFamily="34" charset="0"/>
              </a:rPr>
              <a:t>.</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cs typeface="Calibri" panose="020F0502020204030204" pitchFamily="34" charset="0"/>
              </a:rPr>
              <a:t>In preview mode, a sweep evaluates objects only; it does not perform an action on objects that meet the criteria for processing. There are two available preview modes. In "Preview only counters" mode, the job sweep only increments the examined-object and processed-object counters. In "Preview" mode, the job sweep also increments the counters, plus generates a preview result record for each object that the sweep would attempt to process if it were operating in normal mode.</a:t>
            </a: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b="0" dirty="0"/>
              <a:t/>
            </a:r>
            <a:br>
              <a:rPr lang="en-US" b="0" dirty="0"/>
            </a:br>
            <a:r>
              <a:rPr lang="en-US" b="0" dirty="0"/>
              <a:t/>
            </a:r>
            <a:br>
              <a:rPr lang="en-US" b="0" dirty="0"/>
            </a:br>
            <a:r>
              <a:rPr lang="en-US" b="0" dirty="0" smtClean="0"/>
              <a:t>.</a:t>
            </a:r>
            <a:endParaRPr lang="en-US" dirty="0"/>
          </a:p>
        </p:txBody>
      </p:sp>
      <p:sp>
        <p:nvSpPr>
          <p:cNvPr id="3" name="Slide Number Placeholder 2"/>
          <p:cNvSpPr>
            <a:spLocks noGrp="1"/>
          </p:cNvSpPr>
          <p:nvPr>
            <p:ph type="sldNum" sz="quarter" idx="12"/>
          </p:nvPr>
        </p:nvSpPr>
        <p:spPr/>
        <p:txBody>
          <a:bodyPr/>
          <a:lstStyle/>
          <a:p>
            <a:fld id="{2EFEF571-C9B4-4D92-A7F7-315B894862A8}" type="slidenum">
              <a:rPr lang="en-US" smtClean="0"/>
              <a:pPr/>
              <a:t>48</a:t>
            </a:fld>
            <a:endParaRPr lang="en-US" dirty="0"/>
          </a:p>
        </p:txBody>
      </p:sp>
    </p:spTree>
    <p:extLst>
      <p:ext uri="{BB962C8B-B14F-4D97-AF65-F5344CB8AC3E}">
        <p14:creationId xmlns:p14="http://schemas.microsoft.com/office/powerpoint/2010/main" val="40800527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19"/>
            <a:ext cx="4702959" cy="4213598"/>
          </a:xfrm>
        </p:spPr>
        <p:txBody>
          <a:bodyPr>
            <a:noAutofit/>
          </a:bodyPr>
          <a:lstStyle/>
          <a:p>
            <a:r>
              <a:rPr lang="en-US" sz="1600" dirty="0">
                <a:solidFill>
                  <a:schemeClr val="tx1"/>
                </a:solidFill>
                <a:latin typeface="Calibri" panose="020F0502020204030204" pitchFamily="34" charset="0"/>
                <a:cs typeface="Calibri" panose="020F0502020204030204" pitchFamily="34" charset="0"/>
              </a:rPr>
              <a:t>Sweep Management &gt; Job </a:t>
            </a:r>
            <a:r>
              <a:rPr lang="en-US" sz="1600" dirty="0" smtClean="0">
                <a:solidFill>
                  <a:schemeClr val="tx1"/>
                </a:solidFill>
                <a:latin typeface="Calibri" panose="020F0502020204030204" pitchFamily="34" charset="0"/>
                <a:cs typeface="Calibri" panose="020F0502020204030204" pitchFamily="34" charset="0"/>
              </a:rPr>
              <a:t>Sweeps </a:t>
            </a:r>
            <a:r>
              <a:rPr lang="en-US" sz="1600" dirty="0">
                <a:solidFill>
                  <a:schemeClr val="tx1"/>
                </a:solidFill>
                <a:latin typeface="Calibri" panose="020F0502020204030204" pitchFamily="34" charset="0"/>
                <a:cs typeface="Calibri" panose="020F0502020204030204" pitchFamily="34" charset="0"/>
              </a:rPr>
              <a:t>[..Continued]</a:t>
            </a:r>
            <a:r>
              <a:rPr lang="en-US" sz="1400" dirty="0">
                <a:latin typeface="Calibri" panose="020F0502020204030204" pitchFamily="34" charset="0"/>
                <a:cs typeface="Calibri" panose="020F0502020204030204" pitchFamily="34" charset="0"/>
              </a:rPr>
              <a:t/>
            </a:r>
            <a:br>
              <a:rPr lang="en-US" sz="1400" dirty="0">
                <a:latin typeface="Calibri" panose="020F0502020204030204" pitchFamily="34" charset="0"/>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smtClean="0">
                <a:solidFill>
                  <a:schemeClr val="tx2"/>
                </a:solidFill>
                <a:latin typeface="Calibri" panose="020F0502020204030204" pitchFamily="34" charset="0"/>
                <a:ea typeface="+mn-ea"/>
                <a:cs typeface="Calibri" panose="020F0502020204030204" pitchFamily="34" charset="0"/>
              </a:rPr>
              <a:t>To </a:t>
            </a:r>
            <a:r>
              <a:rPr lang="en-US" sz="1300" b="0" dirty="0">
                <a:solidFill>
                  <a:schemeClr val="tx2"/>
                </a:solidFill>
                <a:latin typeface="Calibri" panose="020F0502020204030204" pitchFamily="34" charset="0"/>
                <a:ea typeface="+mn-ea"/>
                <a:cs typeface="Calibri" panose="020F0502020204030204" pitchFamily="34" charset="0"/>
              </a:rPr>
              <a:t>remove a large number of result records at one time, you can you delete the job sweep itself. However, an attempt to delete a job sweep can fail if there are two many result records to be deleted within the global transaction timeout limit. In the event of such a failure, you can create a disposal policy that targets the sweep result class</a:t>
            </a:r>
            <a:r>
              <a:rPr lang="en-US" sz="1300" b="0" dirty="0" smtClean="0">
                <a:solidFill>
                  <a:schemeClr val="tx2"/>
                </a:solidFill>
                <a:latin typeface="Calibri" panose="020F0502020204030204" pitchFamily="34" charset="0"/>
                <a:ea typeface="+mn-ea"/>
                <a:cs typeface="Calibri" panose="020F0502020204030204" pitchFamily="34" charset="0"/>
              </a:rPr>
              <a:t>.</a:t>
            </a:r>
            <a:br>
              <a:rPr lang="en-US" sz="1300" b="0" dirty="0" smtClean="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
            </a:r>
            <a:br>
              <a:rPr lang="en-US" sz="1300" b="0" dirty="0">
                <a:solidFill>
                  <a:schemeClr val="tx2"/>
                </a:solidFill>
                <a:latin typeface="Calibri" panose="020F0502020204030204" pitchFamily="34" charset="0"/>
                <a:ea typeface="+mn-ea"/>
                <a:cs typeface="Calibri" panose="020F0502020204030204" pitchFamily="34" charset="0"/>
              </a:rPr>
            </a:br>
            <a:r>
              <a:rPr lang="en-US" sz="1300" b="0" dirty="0">
                <a:solidFill>
                  <a:schemeClr val="tx2"/>
                </a:solidFill>
                <a:latin typeface="Calibri" panose="020F0502020204030204" pitchFamily="34" charset="0"/>
                <a:ea typeface="+mn-ea"/>
                <a:cs typeface="Calibri" panose="020F0502020204030204" pitchFamily="34" charset="0"/>
              </a:rPr>
              <a:t>A job sweep instance that has previously run cannot be re-executed. However, you can create a new instance of the same job sweep and run that instance. To quickly create a new instance with an identical configuration as the original instance, clone the original instance.</a:t>
            </a:r>
          </a:p>
        </p:txBody>
      </p:sp>
      <p:sp>
        <p:nvSpPr>
          <p:cNvPr id="3" name="Slide Number Placeholder 2"/>
          <p:cNvSpPr>
            <a:spLocks noGrp="1"/>
          </p:cNvSpPr>
          <p:nvPr>
            <p:ph type="sldNum" sz="quarter" idx="12"/>
          </p:nvPr>
        </p:nvSpPr>
        <p:spPr/>
        <p:txBody>
          <a:bodyPr/>
          <a:lstStyle/>
          <a:p>
            <a:fld id="{2EFEF571-C9B4-4D92-A7F7-315B894862A8}" type="slidenum">
              <a:rPr lang="en-US" smtClean="0"/>
              <a:pPr/>
              <a:t>49</a:t>
            </a:fld>
            <a:endParaRPr lang="en-US" dirty="0"/>
          </a:p>
        </p:txBody>
      </p:sp>
      <p:pic>
        <p:nvPicPr>
          <p:cNvPr id="5" name="Picture 4"/>
          <p:cNvPicPr>
            <a:picLocks noChangeAspect="1"/>
          </p:cNvPicPr>
          <p:nvPr/>
        </p:nvPicPr>
        <p:blipFill>
          <a:blip r:embed="rId2"/>
          <a:stretch>
            <a:fillRect/>
          </a:stretch>
        </p:blipFill>
        <p:spPr>
          <a:xfrm>
            <a:off x="5197858" y="104775"/>
            <a:ext cx="3667125" cy="4383142"/>
          </a:xfrm>
          <a:prstGeom prst="rect">
            <a:avLst/>
          </a:prstGeom>
        </p:spPr>
      </p:pic>
    </p:spTree>
    <p:extLst>
      <p:ext uri="{BB962C8B-B14F-4D97-AF65-F5344CB8AC3E}">
        <p14:creationId xmlns:p14="http://schemas.microsoft.com/office/powerpoint/2010/main" val="823944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580775"/>
            <a:ext cx="8385048" cy="4238875"/>
          </a:xfrm>
        </p:spPr>
        <p:txBody>
          <a:bodyPr numCol="2">
            <a:normAutofit/>
          </a:bodyPr>
          <a:lstStyle/>
          <a:p>
            <a:pPr fontAlgn="ctr">
              <a:lnSpc>
                <a:spcPct val="150000"/>
              </a:lnSpc>
            </a:pPr>
            <a:r>
              <a:rPr lang="en-US" sz="1200" b="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User </a:t>
            </a: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Interface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Records Management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Metadata Management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Logging/Reporting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Security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Event Management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API &amp; Programming Model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Viewing &amp; Publishing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Workflow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Web Content Management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Email Management</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Search </a:t>
            </a:r>
            <a:r>
              <a:rPr lang="en-US" sz="1200" b="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/Retrieval</a:t>
            </a: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Document </a:t>
            </a: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Transformation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Capture </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Administration</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Indexing</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Digital Asset Management</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Migration</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Content Integration</a:t>
            </a:r>
            <a:b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br>
            <a:r>
              <a:rPr lang="en-US" sz="1200" b="0" dirty="0">
                <a:solidFill>
                  <a:srgbClr val="000000"/>
                </a:solidFill>
                <a:latin typeface="Calibri" panose="020F0502020204030204" pitchFamily="34" charset="0"/>
                <a:ea typeface="Calibri" panose="020F0502020204030204" pitchFamily="34" charset="0"/>
                <a:cs typeface="Calibri" panose="020F0502020204030204" pitchFamily="34" charset="0"/>
              </a:rPr>
              <a:t>Storage / Repositories</a:t>
            </a:r>
            <a:r>
              <a:rPr lang="en-US" sz="1200" b="0" dirty="0">
                <a:latin typeface="Calibri" panose="020F0502020204030204" pitchFamily="34" charset="0"/>
                <a:cs typeface="Calibri" panose="020F0502020204030204" pitchFamily="34" charset="0"/>
              </a:rPr>
              <a:t/>
            </a:r>
            <a:br>
              <a:rPr lang="en-US" sz="1200" b="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2EFEF571-C9B4-4D92-A7F7-315B894862A8}" type="slidenum">
              <a:rPr lang="en-US" smtClean="0"/>
              <a:pPr/>
              <a:t>5</a:t>
            </a:fld>
            <a:endParaRPr lang="en-US" dirty="0"/>
          </a:p>
        </p:txBody>
      </p:sp>
      <p:sp>
        <p:nvSpPr>
          <p:cNvPr id="4" name="Rectangle 3"/>
          <p:cNvSpPr/>
          <p:nvPr/>
        </p:nvSpPr>
        <p:spPr>
          <a:xfrm>
            <a:off x="277665" y="211443"/>
            <a:ext cx="1749710" cy="369332"/>
          </a:xfrm>
          <a:prstGeom prst="rect">
            <a:avLst/>
          </a:prstGeom>
        </p:spPr>
        <p:txBody>
          <a:bodyPr wrap="none">
            <a:spAutoFit/>
          </a:bodyPr>
          <a:lstStyle/>
          <a:p>
            <a:r>
              <a:rPr lang="en-US" altLang="en-US" dirty="0">
                <a:latin typeface="Calibri" panose="020F0502020204030204" pitchFamily="34" charset="0"/>
                <a:ea typeface="Calibri" panose="020F0502020204030204" pitchFamily="34" charset="0"/>
                <a:cs typeface="Calibri Light" panose="020F0302020204030204" pitchFamily="34" charset="0"/>
              </a:rPr>
              <a:t>ECM </a:t>
            </a:r>
            <a:r>
              <a:rPr lang="en-US" altLang="en-US" dirty="0" smtClean="0">
                <a:latin typeface="Calibri" panose="020F0502020204030204" pitchFamily="34" charset="0"/>
                <a:ea typeface="Calibri" panose="020F0502020204030204" pitchFamily="34" charset="0"/>
                <a:cs typeface="Calibri Light" panose="020F0302020204030204" pitchFamily="34" charset="0"/>
              </a:rPr>
              <a:t>Capabilities</a:t>
            </a:r>
            <a:endParaRPr lang="en-US" dirty="0"/>
          </a:p>
        </p:txBody>
      </p:sp>
      <p:pic>
        <p:nvPicPr>
          <p:cNvPr id="5" name="Picture 4"/>
          <p:cNvPicPr>
            <a:picLocks noChangeAspect="1"/>
          </p:cNvPicPr>
          <p:nvPr/>
        </p:nvPicPr>
        <p:blipFill>
          <a:blip r:embed="rId2"/>
          <a:stretch>
            <a:fillRect/>
          </a:stretch>
        </p:blipFill>
        <p:spPr>
          <a:xfrm>
            <a:off x="4576572" y="2358678"/>
            <a:ext cx="3332601" cy="2187703"/>
          </a:xfrm>
          <a:prstGeom prst="rect">
            <a:avLst/>
          </a:prstGeom>
        </p:spPr>
      </p:pic>
    </p:spTree>
    <p:extLst>
      <p:ext uri="{BB962C8B-B14F-4D97-AF65-F5344CB8AC3E}">
        <p14:creationId xmlns:p14="http://schemas.microsoft.com/office/powerpoint/2010/main" val="38710385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19"/>
            <a:ext cx="4387649" cy="4234619"/>
          </a:xfrm>
        </p:spPr>
        <p:txBody>
          <a:bodyPr>
            <a:normAutofit fontScale="90000"/>
          </a:bodyPr>
          <a:lstStyle/>
          <a:p>
            <a:pPr fontAlgn="base"/>
            <a:r>
              <a:rPr lang="en-US" sz="1800" dirty="0">
                <a:solidFill>
                  <a:schemeClr val="tx1"/>
                </a:solidFill>
                <a:latin typeface="Calibri" panose="020F0502020204030204" pitchFamily="34" charset="0"/>
                <a:cs typeface="Calibri" panose="020F0502020204030204" pitchFamily="34" charset="0"/>
              </a:rPr>
              <a:t>To create a </a:t>
            </a:r>
            <a:r>
              <a:rPr lang="en-US" sz="1800" dirty="0" smtClean="0">
                <a:solidFill>
                  <a:schemeClr val="tx1"/>
                </a:solidFill>
                <a:latin typeface="Calibri" panose="020F0502020204030204" pitchFamily="34" charset="0"/>
                <a:cs typeface="Calibri" panose="020F0502020204030204" pitchFamily="34" charset="0"/>
              </a:rPr>
              <a:t>Content </a:t>
            </a:r>
            <a:r>
              <a:rPr lang="en-US" sz="1800" dirty="0">
                <a:solidFill>
                  <a:schemeClr val="tx1"/>
                </a:solidFill>
                <a:latin typeface="Calibri" panose="020F0502020204030204" pitchFamily="34" charset="0"/>
                <a:cs typeface="Calibri" panose="020F0502020204030204" pitchFamily="34" charset="0"/>
              </a:rPr>
              <a:t>M</a:t>
            </a:r>
            <a:r>
              <a:rPr lang="en-US" sz="1800" dirty="0" smtClean="0">
                <a:solidFill>
                  <a:schemeClr val="tx1"/>
                </a:solidFill>
                <a:latin typeface="Calibri" panose="020F0502020204030204" pitchFamily="34" charset="0"/>
                <a:cs typeface="Calibri" panose="020F0502020204030204" pitchFamily="34" charset="0"/>
              </a:rPr>
              <a:t>igration Policy :</a:t>
            </a:r>
            <a:br>
              <a:rPr lang="en-US" sz="1800" dirty="0" smtClean="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dirty="0" smtClean="0">
                <a:solidFill>
                  <a:schemeClr val="tx1"/>
                </a:solidFill>
                <a:latin typeface="Calibri" panose="020F0502020204030204" pitchFamily="34" charset="0"/>
                <a:cs typeface="Calibri" panose="020F0502020204030204" pitchFamily="34" charset="0"/>
              </a:rPr>
              <a:t>- by using Sweep Policies </a:t>
            </a:r>
            <a:r>
              <a:rPr lang="en-US" b="0" dirty="0" smtClean="0"/>
              <a:t/>
            </a:r>
            <a:br>
              <a:rPr lang="en-US" b="0" dirty="0" smtClean="0"/>
            </a:br>
            <a:r>
              <a:rPr lang="en-US" sz="1800" b="0" dirty="0"/>
              <a:t/>
            </a:r>
            <a:br>
              <a:rPr lang="en-US" sz="1800" b="0" dirty="0"/>
            </a:br>
            <a:r>
              <a:rPr lang="en-US" sz="1400" b="0" dirty="0" smtClean="0">
                <a:solidFill>
                  <a:schemeClr val="tx2"/>
                </a:solidFill>
                <a:latin typeface="Calibri" panose="020F0502020204030204" pitchFamily="34" charset="0"/>
                <a:cs typeface="Calibri" panose="020F0502020204030204" pitchFamily="34" charset="0"/>
              </a:rPr>
              <a:t>Select </a:t>
            </a:r>
            <a:r>
              <a:rPr lang="en-US" sz="1400" b="0" dirty="0">
                <a:solidFill>
                  <a:schemeClr val="tx2"/>
                </a:solidFill>
                <a:latin typeface="Calibri" panose="020F0502020204030204" pitchFamily="34" charset="0"/>
                <a:cs typeface="Calibri" panose="020F0502020204030204" pitchFamily="34" charset="0"/>
              </a:rPr>
              <a:t>and copy a reference to the class of objects that are to be targeted by the sweep</a:t>
            </a:r>
            <a:r>
              <a:rPr lang="en-US" sz="1400" b="0" dirty="0" smtClean="0">
                <a:solidFill>
                  <a:schemeClr val="tx2"/>
                </a:solidFill>
                <a:latin typeface="Calibri" panose="020F0502020204030204" pitchFamily="34" charset="0"/>
                <a:cs typeface="Calibri" panose="020F0502020204030204" pitchFamily="34" charset="0"/>
              </a:rPr>
              <a:t>:</a:t>
            </a:r>
            <a:br>
              <a:rPr lang="en-US" sz="1400" b="0" dirty="0" smtClean="0">
                <a:solidFill>
                  <a:schemeClr val="tx2"/>
                </a:solidFill>
                <a:latin typeface="Calibri" panose="020F0502020204030204" pitchFamily="34" charset="0"/>
                <a:cs typeface="Calibri" panose="020F0502020204030204" pitchFamily="34" charset="0"/>
              </a:rPr>
            </a:br>
            <a:r>
              <a:rPr lang="en-US" sz="1400" b="0" dirty="0">
                <a:solidFill>
                  <a:schemeClr val="tx2"/>
                </a:solidFill>
                <a:latin typeface="Calibri" panose="020F0502020204030204" pitchFamily="34" charset="0"/>
                <a:cs typeface="Calibri" panose="020F0502020204030204" pitchFamily="34" charset="0"/>
              </a:rPr>
              <a:t/>
            </a:r>
            <a:br>
              <a:rPr lang="en-US" sz="1400" b="0" dirty="0">
                <a:solidFill>
                  <a:schemeClr val="tx2"/>
                </a:solidFill>
                <a:latin typeface="Calibri" panose="020F0502020204030204" pitchFamily="34" charset="0"/>
                <a:cs typeface="Calibri" panose="020F0502020204030204" pitchFamily="34" charset="0"/>
              </a:rPr>
            </a:br>
            <a:r>
              <a:rPr lang="en-US" sz="1400" b="0" dirty="0" smtClean="0">
                <a:solidFill>
                  <a:schemeClr val="tx2"/>
                </a:solidFill>
                <a:latin typeface="Calibri" panose="020F0502020204030204" pitchFamily="34" charset="0"/>
                <a:cs typeface="Calibri" panose="020F0502020204030204" pitchFamily="34" charset="0"/>
              </a:rPr>
              <a:t>A. In </a:t>
            </a:r>
            <a:r>
              <a:rPr lang="en-US" sz="1400" b="0" dirty="0">
                <a:solidFill>
                  <a:schemeClr val="tx2"/>
                </a:solidFill>
                <a:latin typeface="Calibri" panose="020F0502020204030204" pitchFamily="34" charset="0"/>
                <a:cs typeface="Calibri" panose="020F0502020204030204" pitchFamily="34" charset="0"/>
              </a:rPr>
              <a:t>the domain navigation pane, select the object store</a:t>
            </a:r>
            <a:r>
              <a:rPr lang="en-US" sz="1400" b="0" dirty="0" smtClean="0">
                <a:solidFill>
                  <a:schemeClr val="tx2"/>
                </a:solidFill>
                <a:latin typeface="Calibri" panose="020F0502020204030204" pitchFamily="34" charset="0"/>
                <a:cs typeface="Calibri" panose="020F0502020204030204" pitchFamily="34" charset="0"/>
              </a:rPr>
              <a:t>.</a:t>
            </a:r>
            <a:br>
              <a:rPr lang="en-US" sz="1400" b="0" dirty="0" smtClean="0">
                <a:solidFill>
                  <a:schemeClr val="tx2"/>
                </a:solidFill>
                <a:latin typeface="Calibri" panose="020F0502020204030204" pitchFamily="34" charset="0"/>
                <a:cs typeface="Calibri" panose="020F0502020204030204" pitchFamily="34" charset="0"/>
              </a:rPr>
            </a:br>
            <a:r>
              <a:rPr lang="en-US" sz="1400" b="0" dirty="0">
                <a:solidFill>
                  <a:schemeClr val="tx2"/>
                </a:solidFill>
                <a:latin typeface="Calibri" panose="020F0502020204030204" pitchFamily="34" charset="0"/>
                <a:cs typeface="Calibri" panose="020F0502020204030204" pitchFamily="34" charset="0"/>
              </a:rPr>
              <a:t/>
            </a:r>
            <a:br>
              <a:rPr lang="en-US" sz="1400" b="0" dirty="0">
                <a:solidFill>
                  <a:schemeClr val="tx2"/>
                </a:solidFill>
                <a:latin typeface="Calibri" panose="020F0502020204030204" pitchFamily="34" charset="0"/>
                <a:cs typeface="Calibri" panose="020F0502020204030204" pitchFamily="34" charset="0"/>
              </a:rPr>
            </a:br>
            <a:r>
              <a:rPr lang="en-US" sz="1400" b="0" dirty="0" smtClean="0">
                <a:solidFill>
                  <a:schemeClr val="tx2"/>
                </a:solidFill>
                <a:latin typeface="Calibri" panose="020F0502020204030204" pitchFamily="34" charset="0"/>
                <a:cs typeface="Calibri" panose="020F0502020204030204" pitchFamily="34" charset="0"/>
              </a:rPr>
              <a:t>B. In </a:t>
            </a:r>
            <a:r>
              <a:rPr lang="en-US" sz="1400" b="0" dirty="0">
                <a:solidFill>
                  <a:schemeClr val="tx2"/>
                </a:solidFill>
                <a:latin typeface="Calibri" panose="020F0502020204030204" pitchFamily="34" charset="0"/>
                <a:cs typeface="Calibri" panose="020F0502020204030204" pitchFamily="34" charset="0"/>
              </a:rPr>
              <a:t>the object store navigation pane, select the </a:t>
            </a:r>
            <a:r>
              <a:rPr lang="en-US" sz="1400" dirty="0">
                <a:solidFill>
                  <a:schemeClr val="tx2"/>
                </a:solidFill>
                <a:latin typeface="Calibri" panose="020F0502020204030204" pitchFamily="34" charset="0"/>
                <a:cs typeface="Calibri" panose="020F0502020204030204" pitchFamily="34" charset="0"/>
              </a:rPr>
              <a:t>Data Design</a:t>
            </a:r>
            <a:r>
              <a:rPr lang="en-US" sz="1400" b="0" dirty="0">
                <a:solidFill>
                  <a:schemeClr val="tx2"/>
                </a:solidFill>
                <a:latin typeface="Calibri" panose="020F0502020204030204" pitchFamily="34" charset="0"/>
                <a:cs typeface="Calibri" panose="020F0502020204030204" pitchFamily="34" charset="0"/>
              </a:rPr>
              <a:t> &gt; </a:t>
            </a:r>
            <a:r>
              <a:rPr lang="en-US" sz="1400" dirty="0">
                <a:solidFill>
                  <a:schemeClr val="tx2"/>
                </a:solidFill>
                <a:latin typeface="Calibri" panose="020F0502020204030204" pitchFamily="34" charset="0"/>
                <a:cs typeface="Calibri" panose="020F0502020204030204" pitchFamily="34" charset="0"/>
              </a:rPr>
              <a:t>Classes</a:t>
            </a:r>
            <a:r>
              <a:rPr lang="en-US" sz="1400" b="0" dirty="0">
                <a:solidFill>
                  <a:schemeClr val="tx2"/>
                </a:solidFill>
                <a:latin typeface="Calibri" panose="020F0502020204030204" pitchFamily="34" charset="0"/>
                <a:cs typeface="Calibri" panose="020F0502020204030204" pitchFamily="34" charset="0"/>
              </a:rPr>
              <a:t> &gt; </a:t>
            </a:r>
            <a:r>
              <a:rPr lang="en-US" sz="1400" i="1" dirty="0">
                <a:solidFill>
                  <a:schemeClr val="tx2"/>
                </a:solidFill>
                <a:latin typeface="Calibri" panose="020F0502020204030204" pitchFamily="34" charset="0"/>
                <a:cs typeface="Calibri" panose="020F0502020204030204" pitchFamily="34" charset="0"/>
              </a:rPr>
              <a:t>specific class</a:t>
            </a:r>
            <a:r>
              <a:rPr lang="en-US" sz="1400" b="0" dirty="0">
                <a:solidFill>
                  <a:schemeClr val="tx2"/>
                </a:solidFill>
                <a:latin typeface="Calibri" panose="020F0502020204030204" pitchFamily="34" charset="0"/>
                <a:cs typeface="Calibri" panose="020F0502020204030204" pitchFamily="34" charset="0"/>
              </a:rPr>
              <a:t> folder. Click the document or annotation class, go to </a:t>
            </a:r>
            <a:r>
              <a:rPr lang="en-US" sz="1400" dirty="0">
                <a:solidFill>
                  <a:schemeClr val="tx2"/>
                </a:solidFill>
                <a:latin typeface="Calibri" panose="020F0502020204030204" pitchFamily="34" charset="0"/>
                <a:cs typeface="Calibri" panose="020F0502020204030204" pitchFamily="34" charset="0"/>
              </a:rPr>
              <a:t>Action</a:t>
            </a:r>
            <a:r>
              <a:rPr lang="en-US" sz="1400" b="0" dirty="0">
                <a:solidFill>
                  <a:schemeClr val="tx2"/>
                </a:solidFill>
                <a:latin typeface="Calibri" panose="020F0502020204030204" pitchFamily="34" charset="0"/>
                <a:cs typeface="Calibri" panose="020F0502020204030204" pitchFamily="34" charset="0"/>
              </a:rPr>
              <a:t>, and select </a:t>
            </a:r>
            <a:r>
              <a:rPr lang="en-US" sz="1400" dirty="0">
                <a:solidFill>
                  <a:schemeClr val="tx2"/>
                </a:solidFill>
                <a:latin typeface="Calibri" panose="020F0502020204030204" pitchFamily="34" charset="0"/>
                <a:cs typeface="Calibri" panose="020F0502020204030204" pitchFamily="34" charset="0"/>
              </a:rPr>
              <a:t>Copy Object Reference</a:t>
            </a:r>
            <a:r>
              <a:rPr lang="en-US" sz="1400" b="0" dirty="0" smtClean="0">
                <a:solidFill>
                  <a:schemeClr val="tx2"/>
                </a:solidFill>
                <a:latin typeface="Calibri" panose="020F0502020204030204" pitchFamily="34" charset="0"/>
                <a:cs typeface="Calibri" panose="020F0502020204030204" pitchFamily="34" charset="0"/>
              </a:rPr>
              <a:t>.</a:t>
            </a:r>
            <a:br>
              <a:rPr lang="en-US" sz="1400" b="0" dirty="0" smtClean="0">
                <a:solidFill>
                  <a:schemeClr val="tx2"/>
                </a:solidFill>
                <a:latin typeface="Calibri" panose="020F0502020204030204" pitchFamily="34" charset="0"/>
                <a:cs typeface="Calibri" panose="020F0502020204030204" pitchFamily="34" charset="0"/>
              </a:rPr>
            </a:br>
            <a:r>
              <a:rPr lang="en-US" sz="1400" b="0" dirty="0">
                <a:solidFill>
                  <a:schemeClr val="tx2"/>
                </a:solidFill>
                <a:latin typeface="Calibri" panose="020F0502020204030204" pitchFamily="34" charset="0"/>
                <a:cs typeface="Calibri" panose="020F0502020204030204" pitchFamily="34" charset="0"/>
              </a:rPr>
              <a:t/>
            </a:r>
            <a:br>
              <a:rPr lang="en-US" sz="1400" b="0" dirty="0">
                <a:solidFill>
                  <a:schemeClr val="tx2"/>
                </a:solidFill>
                <a:latin typeface="Calibri" panose="020F0502020204030204" pitchFamily="34" charset="0"/>
                <a:cs typeface="Calibri" panose="020F0502020204030204" pitchFamily="34" charset="0"/>
              </a:rPr>
            </a:br>
            <a:r>
              <a:rPr lang="en-US" sz="1400" b="0" dirty="0" smtClean="0">
                <a:solidFill>
                  <a:schemeClr val="tx2"/>
                </a:solidFill>
                <a:latin typeface="Calibri" panose="020F0502020204030204" pitchFamily="34" charset="0"/>
                <a:cs typeface="Calibri" panose="020F0502020204030204" pitchFamily="34" charset="0"/>
              </a:rPr>
              <a:t>	In </a:t>
            </a:r>
            <a:r>
              <a:rPr lang="en-US" sz="1400" b="0" dirty="0">
                <a:solidFill>
                  <a:schemeClr val="tx2"/>
                </a:solidFill>
                <a:latin typeface="Calibri" panose="020F0502020204030204" pitchFamily="34" charset="0"/>
                <a:cs typeface="Calibri" panose="020F0502020204030204" pitchFamily="34" charset="0"/>
              </a:rPr>
              <a:t>the object store navigation pane, select the </a:t>
            </a:r>
            <a:r>
              <a:rPr lang="en-US" sz="1400" dirty="0">
                <a:solidFill>
                  <a:schemeClr val="tx2"/>
                </a:solidFill>
                <a:latin typeface="Calibri" panose="020F0502020204030204" pitchFamily="34" charset="0"/>
                <a:cs typeface="Calibri" panose="020F0502020204030204" pitchFamily="34" charset="0"/>
              </a:rPr>
              <a:t>Sweep Management</a:t>
            </a:r>
            <a:r>
              <a:rPr lang="en-US" sz="1400" b="0" dirty="0">
                <a:solidFill>
                  <a:schemeClr val="tx2"/>
                </a:solidFill>
                <a:latin typeface="Calibri" panose="020F0502020204030204" pitchFamily="34" charset="0"/>
                <a:cs typeface="Calibri" panose="020F0502020204030204" pitchFamily="34" charset="0"/>
              </a:rPr>
              <a:t> &gt; </a:t>
            </a:r>
            <a:r>
              <a:rPr lang="en-US" sz="1400" dirty="0">
                <a:solidFill>
                  <a:schemeClr val="tx2"/>
                </a:solidFill>
                <a:latin typeface="Calibri" panose="020F0502020204030204" pitchFamily="34" charset="0"/>
                <a:cs typeface="Calibri" panose="020F0502020204030204" pitchFamily="34" charset="0"/>
              </a:rPr>
              <a:t>Sweep Policies</a:t>
            </a:r>
            <a:r>
              <a:rPr lang="en-US" sz="1400" b="0" dirty="0">
                <a:solidFill>
                  <a:schemeClr val="tx2"/>
                </a:solidFill>
                <a:latin typeface="Calibri" panose="020F0502020204030204" pitchFamily="34" charset="0"/>
                <a:cs typeface="Calibri" panose="020F0502020204030204" pitchFamily="34" charset="0"/>
              </a:rPr>
              <a:t> &gt; </a:t>
            </a:r>
            <a:r>
              <a:rPr lang="en-US" sz="1400" dirty="0">
                <a:solidFill>
                  <a:schemeClr val="tx2"/>
                </a:solidFill>
                <a:latin typeface="Calibri" panose="020F0502020204030204" pitchFamily="34" charset="0"/>
                <a:cs typeface="Calibri" panose="020F0502020204030204" pitchFamily="34" charset="0"/>
              </a:rPr>
              <a:t>Content Migration Policies</a:t>
            </a:r>
            <a:r>
              <a:rPr lang="en-US" sz="1400" b="0" dirty="0">
                <a:solidFill>
                  <a:schemeClr val="tx2"/>
                </a:solidFill>
                <a:latin typeface="Calibri" panose="020F0502020204030204" pitchFamily="34" charset="0"/>
                <a:cs typeface="Calibri" panose="020F0502020204030204" pitchFamily="34" charset="0"/>
              </a:rPr>
              <a:t> folder. On the </a:t>
            </a:r>
            <a:r>
              <a:rPr lang="en-US" sz="1400" dirty="0">
                <a:solidFill>
                  <a:schemeClr val="tx2"/>
                </a:solidFill>
                <a:latin typeface="Calibri" panose="020F0502020204030204" pitchFamily="34" charset="0"/>
                <a:cs typeface="Calibri" panose="020F0502020204030204" pitchFamily="34" charset="0"/>
              </a:rPr>
              <a:t>Content Migration Policies</a:t>
            </a:r>
            <a:r>
              <a:rPr lang="en-US" sz="1400" b="0" dirty="0">
                <a:solidFill>
                  <a:schemeClr val="tx2"/>
                </a:solidFill>
                <a:latin typeface="Calibri" panose="020F0502020204030204" pitchFamily="34" charset="0"/>
                <a:cs typeface="Calibri" panose="020F0502020204030204" pitchFamily="34" charset="0"/>
              </a:rPr>
              <a:t> tab, click </a:t>
            </a:r>
            <a:r>
              <a:rPr lang="en-US" sz="1400" dirty="0">
                <a:solidFill>
                  <a:schemeClr val="tx2"/>
                </a:solidFill>
                <a:latin typeface="Calibri" panose="020F0502020204030204" pitchFamily="34" charset="0"/>
                <a:cs typeface="Calibri" panose="020F0502020204030204" pitchFamily="34" charset="0"/>
              </a:rPr>
              <a:t>New</a:t>
            </a:r>
            <a:r>
              <a:rPr lang="en-US" sz="1400" b="0" dirty="0">
                <a:solidFill>
                  <a:schemeClr val="tx2"/>
                </a:solidFill>
                <a:latin typeface="Calibri" panose="020F0502020204030204" pitchFamily="34" charset="0"/>
                <a:cs typeface="Calibri" panose="020F0502020204030204" pitchFamily="34" charset="0"/>
              </a:rPr>
              <a:t>.</a:t>
            </a:r>
            <a:br>
              <a:rPr lang="en-US" sz="1400" b="0" dirty="0">
                <a:solidFill>
                  <a:schemeClr val="tx2"/>
                </a:solidFill>
                <a:latin typeface="Calibri" panose="020F0502020204030204" pitchFamily="34" charset="0"/>
                <a:cs typeface="Calibri" panose="020F0502020204030204" pitchFamily="34" charset="0"/>
              </a:rPr>
            </a:br>
            <a:r>
              <a:rPr lang="en-US" sz="1400" b="0" dirty="0" smtClean="0">
                <a:solidFill>
                  <a:schemeClr val="tx2"/>
                </a:solidFill>
                <a:latin typeface="Calibri" panose="020F0502020204030204" pitchFamily="34" charset="0"/>
                <a:cs typeface="Calibri" panose="020F0502020204030204" pitchFamily="34" charset="0"/>
              </a:rPr>
              <a:t/>
            </a:r>
            <a:br>
              <a:rPr lang="en-US" sz="1400" b="0" dirty="0" smtClean="0">
                <a:solidFill>
                  <a:schemeClr val="tx2"/>
                </a:solidFill>
                <a:latin typeface="Calibri" panose="020F0502020204030204" pitchFamily="34" charset="0"/>
                <a:cs typeface="Calibri" panose="020F0502020204030204" pitchFamily="34" charset="0"/>
              </a:rPr>
            </a:br>
            <a:r>
              <a:rPr lang="en-US" sz="1400" b="0" dirty="0" smtClean="0">
                <a:solidFill>
                  <a:schemeClr val="tx2"/>
                </a:solidFill>
                <a:latin typeface="Calibri" panose="020F0502020204030204" pitchFamily="34" charset="0"/>
                <a:cs typeface="Calibri" panose="020F0502020204030204" pitchFamily="34" charset="0"/>
              </a:rPr>
              <a:t>Optional</a:t>
            </a:r>
            <a:r>
              <a:rPr lang="en-US" sz="1400" b="0" dirty="0">
                <a:solidFill>
                  <a:schemeClr val="tx2"/>
                </a:solidFill>
                <a:latin typeface="Calibri" panose="020F0502020204030204" pitchFamily="34" charset="0"/>
                <a:cs typeface="Calibri" panose="020F0502020204030204" pitchFamily="34" charset="0"/>
              </a:rPr>
              <a:t>: Select the </a:t>
            </a:r>
            <a:r>
              <a:rPr lang="en-US" sz="1400" dirty="0">
                <a:solidFill>
                  <a:schemeClr val="tx2"/>
                </a:solidFill>
                <a:latin typeface="Calibri" panose="020F0502020204030204" pitchFamily="34" charset="0"/>
                <a:cs typeface="Calibri" panose="020F0502020204030204" pitchFamily="34" charset="0"/>
              </a:rPr>
              <a:t>Enabled</a:t>
            </a:r>
            <a:r>
              <a:rPr lang="en-US" sz="1400" b="0" dirty="0">
                <a:solidFill>
                  <a:schemeClr val="tx2"/>
                </a:solidFill>
                <a:latin typeface="Calibri" panose="020F0502020204030204" pitchFamily="34" charset="0"/>
                <a:cs typeface="Calibri" panose="020F0502020204030204" pitchFamily="34" charset="0"/>
              </a:rPr>
              <a:t> property to enable the sweep to run</a:t>
            </a:r>
            <a:r>
              <a:rPr lang="en-US" sz="1400" b="0" dirty="0" smtClean="0">
                <a:solidFill>
                  <a:schemeClr val="tx2"/>
                </a:solidFill>
                <a:latin typeface="Calibri" panose="020F0502020204030204" pitchFamily="34" charset="0"/>
                <a:cs typeface="Calibri" panose="020F0502020204030204" pitchFamily="34" charset="0"/>
              </a:rPr>
              <a:t>.</a:t>
            </a:r>
            <a:br>
              <a:rPr lang="en-US" sz="1400" b="0" dirty="0" smtClean="0">
                <a:solidFill>
                  <a:schemeClr val="tx2"/>
                </a:solidFill>
                <a:latin typeface="Calibri" panose="020F0502020204030204" pitchFamily="34" charset="0"/>
                <a:cs typeface="Calibri" panose="020F0502020204030204" pitchFamily="34" charset="0"/>
              </a:rPr>
            </a:br>
            <a:r>
              <a:rPr lang="en-US" sz="1400" b="0" dirty="0">
                <a:solidFill>
                  <a:schemeClr val="tx2"/>
                </a:solidFill>
                <a:latin typeface="Calibri" panose="020F0502020204030204" pitchFamily="34" charset="0"/>
                <a:cs typeface="Calibri" panose="020F0502020204030204" pitchFamily="34" charset="0"/>
              </a:rPr>
              <a:t/>
            </a:r>
            <a:br>
              <a:rPr lang="en-US" sz="1400" b="0" dirty="0">
                <a:solidFill>
                  <a:schemeClr val="tx2"/>
                </a:solidFill>
                <a:latin typeface="Calibri" panose="020F0502020204030204" pitchFamily="34" charset="0"/>
                <a:cs typeface="Calibri" panose="020F0502020204030204" pitchFamily="34" charset="0"/>
              </a:rPr>
            </a:br>
            <a:r>
              <a:rPr lang="en-US" sz="1600" b="0" dirty="0">
                <a:solidFill>
                  <a:schemeClr val="tx2"/>
                </a:solidFill>
                <a:latin typeface="Calibri" panose="020F0502020204030204" pitchFamily="34" charset="0"/>
                <a:cs typeface="Calibri" panose="020F0502020204030204" pitchFamily="34" charset="0"/>
              </a:rPr>
              <a:t>Complete the wizard. In the wizard step where you specify the target class, click </a:t>
            </a:r>
            <a:r>
              <a:rPr lang="en-US" sz="1600" dirty="0">
                <a:solidFill>
                  <a:schemeClr val="tx2"/>
                </a:solidFill>
                <a:latin typeface="Calibri" panose="020F0502020204030204" pitchFamily="34" charset="0"/>
                <a:cs typeface="Calibri" panose="020F0502020204030204" pitchFamily="34" charset="0"/>
              </a:rPr>
              <a:t>Paste Object.</a:t>
            </a:r>
            <a:r>
              <a:rPr lang="en-US" sz="1800" b="0" dirty="0"/>
              <a:t/>
            </a:r>
            <a:br>
              <a:rPr lang="en-US" sz="1800" b="0" dirty="0"/>
            </a:br>
            <a:endParaRPr lang="en-US" sz="1800" dirty="0"/>
          </a:p>
        </p:txBody>
      </p:sp>
      <p:sp>
        <p:nvSpPr>
          <p:cNvPr id="3" name="Slide Number Placeholder 2"/>
          <p:cNvSpPr>
            <a:spLocks noGrp="1"/>
          </p:cNvSpPr>
          <p:nvPr>
            <p:ph type="sldNum" sz="quarter" idx="12"/>
          </p:nvPr>
        </p:nvSpPr>
        <p:spPr/>
        <p:txBody>
          <a:bodyPr/>
          <a:lstStyle/>
          <a:p>
            <a:fld id="{2EFEF571-C9B4-4D92-A7F7-315B894862A8}" type="slidenum">
              <a:rPr lang="en-US" smtClean="0"/>
              <a:pPr/>
              <a:t>50</a:t>
            </a:fld>
            <a:endParaRPr lang="en-US" dirty="0"/>
          </a:p>
        </p:txBody>
      </p:sp>
      <p:pic>
        <p:nvPicPr>
          <p:cNvPr id="4" name="Picture 3"/>
          <p:cNvPicPr>
            <a:picLocks noChangeAspect="1"/>
          </p:cNvPicPr>
          <p:nvPr/>
        </p:nvPicPr>
        <p:blipFill>
          <a:blip r:embed="rId2"/>
          <a:stretch>
            <a:fillRect/>
          </a:stretch>
        </p:blipFill>
        <p:spPr>
          <a:xfrm>
            <a:off x="5174046" y="105104"/>
            <a:ext cx="3557442" cy="4259809"/>
          </a:xfrm>
          <a:prstGeom prst="rect">
            <a:avLst/>
          </a:prstGeom>
        </p:spPr>
      </p:pic>
    </p:spTree>
    <p:extLst>
      <p:ext uri="{BB962C8B-B14F-4D97-AF65-F5344CB8AC3E}">
        <p14:creationId xmlns:p14="http://schemas.microsoft.com/office/powerpoint/2010/main" val="42591278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51</a:t>
            </a:fld>
            <a:endParaRPr lang="en-US" dirty="0"/>
          </a:p>
        </p:txBody>
      </p:sp>
      <p:sp>
        <p:nvSpPr>
          <p:cNvPr id="4" name="Rectangle 3"/>
          <p:cNvSpPr/>
          <p:nvPr/>
        </p:nvSpPr>
        <p:spPr>
          <a:xfrm>
            <a:off x="347240" y="145594"/>
            <a:ext cx="8391645" cy="3693319"/>
          </a:xfrm>
          <a:prstGeom prst="rect">
            <a:avLst/>
          </a:prstGeom>
        </p:spPr>
        <p:txBody>
          <a:bodyPr wrap="square">
            <a:spAutoFit/>
          </a:bodyPr>
          <a:lstStyle/>
          <a:p>
            <a:pPr fontAlgn="base"/>
            <a:endParaRPr lang="en-US" sz="1200" dirty="0">
              <a:latin typeface="Calibri" panose="020F0502020204030204" pitchFamily="34" charset="0"/>
              <a:cs typeface="Calibri" panose="020F0502020204030204" pitchFamily="34" charset="0"/>
            </a:endParaRPr>
          </a:p>
          <a:p>
            <a:pPr fontAlgn="base"/>
            <a:r>
              <a:rPr lang="en-US" b="1" dirty="0">
                <a:latin typeface="Calibri" panose="020F0502020204030204" pitchFamily="34" charset="0"/>
                <a:cs typeface="Calibri" panose="020F0502020204030204" pitchFamily="34" charset="0"/>
              </a:rPr>
              <a:t>Workflow System, Isolated Region &amp; Connection Point</a:t>
            </a:r>
          </a:p>
          <a:p>
            <a:pPr fontAlgn="base"/>
            <a:endParaRPr lang="en-US" sz="1200" dirty="0">
              <a:solidFill>
                <a:srgbClr val="000000"/>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	A workflow system is a collection of isolated regions. An isolated region contains the queues, rosters, and event logs that are necessary to create and process workflows. A workflow system uses the same database connection and schema as the object store with which it is associated. An object store can contain only one workflow system</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	An </a:t>
            </a:r>
            <a:r>
              <a:rPr lang="en-US" sz="1200" b="1" dirty="0">
                <a:solidFill>
                  <a:schemeClr val="tx2"/>
                </a:solidFill>
                <a:latin typeface="Calibri" panose="020F0502020204030204" pitchFamily="34" charset="0"/>
                <a:cs typeface="Calibri" panose="020F0502020204030204" pitchFamily="34" charset="0"/>
              </a:rPr>
              <a:t>is</a:t>
            </a:r>
            <a:r>
              <a:rPr lang="en-US" sz="1200" dirty="0">
                <a:solidFill>
                  <a:schemeClr val="tx2"/>
                </a:solidFill>
                <a:latin typeface="Calibri" panose="020F0502020204030204" pitchFamily="34" charset="0"/>
                <a:cs typeface="Calibri" panose="020F0502020204030204" pitchFamily="34" charset="0"/>
              </a:rPr>
              <a:t>olated region is a logical subdivision of the workflow database that contains the queues for the work items, event logs, rosters, and other configuration information. It also contains all transferred workflows and running work items. In a FileNet P8 system, all Workplace applications that use workflow functionality (Process Designer, Process Administrator, active workflows) uses a single isolated region. </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	To specify the process system and isolated region that is used by the Workplace applications, an administrator specifies a connection point in Workplace Site Preferences.</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	</a:t>
            </a:r>
            <a:r>
              <a:rPr lang="en-US" sz="1200" dirty="0" smtClean="0">
                <a:solidFill>
                  <a:schemeClr val="tx2"/>
                </a:solidFill>
                <a:latin typeface="Calibri" panose="020F0502020204030204" pitchFamily="34" charset="0"/>
                <a:cs typeface="Calibri" panose="020F0502020204030204" pitchFamily="34" charset="0"/>
              </a:rPr>
              <a:t>A </a:t>
            </a:r>
            <a:r>
              <a:rPr lang="en-US" sz="1200" dirty="0">
                <a:solidFill>
                  <a:schemeClr val="tx2"/>
                </a:solidFill>
                <a:latin typeface="Calibri" panose="020F0502020204030204" pitchFamily="34" charset="0"/>
                <a:cs typeface="Calibri" panose="020F0502020204030204" pitchFamily="34" charset="0"/>
              </a:rPr>
              <a:t>system administrator uses Administration Console for Content Engine to define the isolated region and to assign a connection point name to that configuration.</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endParaRPr lang="en-US" sz="1200" dirty="0"/>
          </a:p>
        </p:txBody>
      </p:sp>
    </p:spTree>
    <p:extLst>
      <p:ext uri="{BB962C8B-B14F-4D97-AF65-F5344CB8AC3E}">
        <p14:creationId xmlns:p14="http://schemas.microsoft.com/office/powerpoint/2010/main" val="23638476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52</a:t>
            </a:fld>
            <a:endParaRPr lang="en-US" dirty="0"/>
          </a:p>
        </p:txBody>
      </p:sp>
      <p:sp>
        <p:nvSpPr>
          <p:cNvPr id="2" name="Rectangle 1"/>
          <p:cNvSpPr/>
          <p:nvPr/>
        </p:nvSpPr>
        <p:spPr>
          <a:xfrm>
            <a:off x="226930" y="282840"/>
            <a:ext cx="8002669" cy="646331"/>
          </a:xfrm>
          <a:prstGeom prst="rect">
            <a:avLst/>
          </a:prstGeom>
        </p:spPr>
        <p:txBody>
          <a:bodyPr wrap="square">
            <a:spAutoFit/>
          </a:bodyPr>
          <a:lstStyle/>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p:txBody>
      </p:sp>
      <p:sp>
        <p:nvSpPr>
          <p:cNvPr id="5" name="Rectangle 4"/>
          <p:cNvSpPr/>
          <p:nvPr/>
        </p:nvSpPr>
        <p:spPr>
          <a:xfrm>
            <a:off x="302982" y="282840"/>
            <a:ext cx="5997702" cy="4001095"/>
          </a:xfrm>
          <a:prstGeom prst="rect">
            <a:avLst/>
          </a:prstGeom>
        </p:spPr>
        <p:txBody>
          <a:bodyPr wrap="square">
            <a:spAutoFit/>
          </a:bodyPr>
          <a:lstStyle/>
          <a:p>
            <a:endParaRPr lang="en-US" sz="1100" dirty="0">
              <a:solidFill>
                <a:schemeClr val="tx2"/>
              </a:solidFill>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Workflow System</a:t>
            </a:r>
          </a:p>
          <a:p>
            <a:endParaRPr lang="en-US" sz="11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An isolated region is a logical subdivision of the workflow system that contains application spaces, queues, event logs, rosters, and other configuration information. It also contains all transferred workflows and running work items</a:t>
            </a:r>
            <a:br>
              <a:rPr lang="en-US" sz="1200" dirty="0" smtClean="0">
                <a:solidFill>
                  <a:schemeClr val="tx2"/>
                </a:solidFill>
                <a:latin typeface="Calibri" panose="020F0502020204030204" pitchFamily="34" charset="0"/>
                <a:cs typeface="Calibri" panose="020F0502020204030204" pitchFamily="34" charset="0"/>
              </a:rPr>
            </a:br>
            <a:r>
              <a:rPr lang="en-US" sz="1200" dirty="0" smtClean="0">
                <a:solidFill>
                  <a:schemeClr val="tx2"/>
                </a:solidFill>
                <a:latin typeface="Calibri" panose="020F0502020204030204" pitchFamily="34" charset="0"/>
                <a:cs typeface="Calibri" panose="020F0502020204030204" pitchFamily="34" charset="0"/>
              </a:rPr>
              <a:t/>
            </a:r>
            <a:br>
              <a:rPr lang="en-US" sz="1200" dirty="0" smtClean="0">
                <a:solidFill>
                  <a:schemeClr val="tx2"/>
                </a:solidFill>
                <a:latin typeface="Calibri" panose="020F0502020204030204" pitchFamily="34" charset="0"/>
                <a:cs typeface="Calibri" panose="020F0502020204030204" pitchFamily="34" charset="0"/>
              </a:rPr>
            </a:br>
            <a:r>
              <a:rPr lang="en-US" sz="1200" dirty="0" smtClean="0">
                <a:solidFill>
                  <a:schemeClr val="tx2"/>
                </a:solidFill>
                <a:latin typeface="Calibri" panose="020F0502020204030204" pitchFamily="34" charset="0"/>
                <a:cs typeface="Calibri" panose="020F0502020204030204" pitchFamily="34" charset="0"/>
              </a:rPr>
              <a:t>A workflow database can contain up to 1000 isolated regions, although a FileNet P8 system can access only one at a time. Within a workflow database, each isolated region is identified by a unique number ranging from 0 - 999. Isolated region 0 contains system data and is reserved for system software use. Users can define regions 1 – 999</a:t>
            </a:r>
            <a:br>
              <a:rPr lang="en-US" sz="1200" dirty="0" smtClean="0">
                <a:solidFill>
                  <a:schemeClr val="tx2"/>
                </a:solidFill>
                <a:latin typeface="Calibri" panose="020F0502020204030204" pitchFamily="34" charset="0"/>
                <a:cs typeface="Calibri" panose="020F0502020204030204" pitchFamily="34" charset="0"/>
              </a:rPr>
            </a:br>
            <a:r>
              <a:rPr lang="en-US" sz="1200" dirty="0" smtClean="0">
                <a:solidFill>
                  <a:schemeClr val="tx2"/>
                </a:solidFill>
                <a:latin typeface="Calibri" panose="020F0502020204030204" pitchFamily="34" charset="0"/>
                <a:cs typeface="Calibri" panose="020F0502020204030204" pitchFamily="34" charset="0"/>
              </a:rPr>
              <a:t/>
            </a:r>
            <a:br>
              <a:rPr lang="en-US" sz="1200" dirty="0" smtClean="0">
                <a:solidFill>
                  <a:schemeClr val="tx2"/>
                </a:solidFill>
                <a:latin typeface="Calibri" panose="020F0502020204030204" pitchFamily="34" charset="0"/>
                <a:cs typeface="Calibri" panose="020F0502020204030204" pitchFamily="34" charset="0"/>
              </a:rPr>
            </a:br>
            <a:r>
              <a:rPr lang="en-US" sz="1200" dirty="0" smtClean="0">
                <a:solidFill>
                  <a:schemeClr val="tx2"/>
                </a:solidFill>
                <a:latin typeface="Calibri" panose="020F0502020204030204" pitchFamily="34" charset="0"/>
                <a:cs typeface="Calibri" panose="020F0502020204030204" pitchFamily="34" charset="0"/>
              </a:rPr>
              <a:t>An </a:t>
            </a:r>
            <a:r>
              <a:rPr lang="en-US" sz="1200" dirty="0">
                <a:solidFill>
                  <a:schemeClr val="tx2"/>
                </a:solidFill>
                <a:latin typeface="Calibri" panose="020F0502020204030204" pitchFamily="34" charset="0"/>
                <a:cs typeface="Calibri" panose="020F0502020204030204" pitchFamily="34" charset="0"/>
              </a:rPr>
              <a:t>application space is way of organizing the resources for a custom application that uses a workflow.</a:t>
            </a:r>
            <a:br>
              <a:rPr lang="en-US" sz="1200" dirty="0">
                <a:solidFill>
                  <a:schemeClr val="tx2"/>
                </a:solidFill>
                <a:latin typeface="Calibri" panose="020F0502020204030204" pitchFamily="34" charset="0"/>
                <a:cs typeface="Calibri" panose="020F0502020204030204" pitchFamily="34" charset="0"/>
              </a:rPr>
            </a:br>
            <a:r>
              <a:rPr lang="en-US" sz="1200" dirty="0">
                <a:solidFill>
                  <a:schemeClr val="tx2"/>
                </a:solidFill>
                <a:latin typeface="Calibri" panose="020F0502020204030204" pitchFamily="34" charset="0"/>
                <a:cs typeface="Calibri" panose="020F0502020204030204" pitchFamily="34" charset="0"/>
              </a:rPr>
              <a:t/>
            </a:r>
            <a:br>
              <a:rPr lang="en-US" sz="1200" dirty="0">
                <a:solidFill>
                  <a:schemeClr val="tx2"/>
                </a:solidFill>
                <a:latin typeface="Calibri" panose="020F0502020204030204" pitchFamily="34" charset="0"/>
                <a:cs typeface="Calibri" panose="020F0502020204030204" pitchFamily="34" charset="0"/>
              </a:rPr>
            </a:br>
            <a:r>
              <a:rPr lang="en-US" sz="1200" dirty="0">
                <a:solidFill>
                  <a:schemeClr val="tx2"/>
                </a:solidFill>
                <a:latin typeface="Calibri" panose="020F0502020204030204" pitchFamily="34" charset="0"/>
                <a:cs typeface="Calibri" panose="020F0502020204030204" pitchFamily="34" charset="0"/>
              </a:rPr>
              <a:t>When you create an application space, you assign the security access for the application and create and assign roles to the users who process the activities in the application. You can also assign in-baskets to the roles that you assign to users. The in-baskets contain the work items that the users must process for the application</a:t>
            </a:r>
            <a:r>
              <a:rPr lang="en-US" sz="1100" dirty="0">
                <a:solidFill>
                  <a:schemeClr val="tx2"/>
                </a:solidFill>
                <a:latin typeface="Calibri" panose="020F0502020204030204" pitchFamily="34" charset="0"/>
                <a:cs typeface="Calibri" panose="020F0502020204030204" pitchFamily="34" charset="0"/>
              </a:rPr>
              <a:t/>
            </a:r>
            <a:br>
              <a:rPr lang="en-US" sz="1100" dirty="0">
                <a:solidFill>
                  <a:schemeClr val="tx2"/>
                </a:solidFill>
                <a:latin typeface="Calibri" panose="020F0502020204030204" pitchFamily="34" charset="0"/>
                <a:cs typeface="Calibri" panose="020F0502020204030204" pitchFamily="34" charset="0"/>
              </a:rPr>
            </a:br>
            <a:r>
              <a:rPr lang="en-US" sz="1100" dirty="0">
                <a:solidFill>
                  <a:schemeClr val="tx2"/>
                </a:solidFill>
                <a:latin typeface="Calibri" panose="020F0502020204030204" pitchFamily="34" charset="0"/>
                <a:cs typeface="Calibri" panose="020F0502020204030204" pitchFamily="34" charset="0"/>
              </a:rPr>
              <a:t/>
            </a:r>
            <a:br>
              <a:rPr lang="en-US" sz="1100" dirty="0">
                <a:solidFill>
                  <a:schemeClr val="tx2"/>
                </a:solidFill>
                <a:latin typeface="Calibri" panose="020F0502020204030204" pitchFamily="34" charset="0"/>
                <a:cs typeface="Calibri" panose="020F0502020204030204" pitchFamily="34" charset="0"/>
              </a:rPr>
            </a:br>
            <a:endParaRPr lang="en-US" sz="110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544" y="736701"/>
            <a:ext cx="2235942" cy="2794083"/>
          </a:xfrm>
          <a:prstGeom prst="rect">
            <a:avLst/>
          </a:prstGeom>
        </p:spPr>
      </p:pic>
    </p:spTree>
    <p:extLst>
      <p:ext uri="{BB962C8B-B14F-4D97-AF65-F5344CB8AC3E}">
        <p14:creationId xmlns:p14="http://schemas.microsoft.com/office/powerpoint/2010/main" val="23007637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53</a:t>
            </a:fld>
            <a:endParaRPr lang="en-US" dirty="0"/>
          </a:p>
        </p:txBody>
      </p:sp>
      <p:sp>
        <p:nvSpPr>
          <p:cNvPr id="2" name="Rectangle 1"/>
          <p:cNvSpPr/>
          <p:nvPr/>
        </p:nvSpPr>
        <p:spPr>
          <a:xfrm>
            <a:off x="226930" y="282840"/>
            <a:ext cx="8002669" cy="646331"/>
          </a:xfrm>
          <a:prstGeom prst="rect">
            <a:avLst/>
          </a:prstGeom>
        </p:spPr>
        <p:txBody>
          <a:bodyPr wrap="square">
            <a:spAutoFit/>
          </a:bodyPr>
          <a:lstStyle/>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p:txBody>
      </p:sp>
      <p:sp>
        <p:nvSpPr>
          <p:cNvPr id="5" name="Rectangle 4"/>
          <p:cNvSpPr/>
          <p:nvPr/>
        </p:nvSpPr>
        <p:spPr>
          <a:xfrm>
            <a:off x="302981" y="282841"/>
            <a:ext cx="6778613" cy="2569934"/>
          </a:xfrm>
          <a:prstGeom prst="rect">
            <a:avLst/>
          </a:prstGeom>
        </p:spPr>
        <p:txBody>
          <a:bodyPr wrap="square">
            <a:spAutoFit/>
          </a:bodyPr>
          <a:lstStyle/>
          <a:p>
            <a:endParaRPr lang="en-US" sz="1100" dirty="0">
              <a:solidFill>
                <a:schemeClr val="tx2"/>
              </a:solidFill>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Workflow </a:t>
            </a:r>
            <a:r>
              <a:rPr lang="en-US" b="1" dirty="0" smtClean="0">
                <a:latin typeface="Calibri" panose="020F0502020204030204" pitchFamily="34" charset="0"/>
                <a:cs typeface="Calibri" panose="020F0502020204030204" pitchFamily="34" charset="0"/>
              </a:rPr>
              <a:t>System [..Continued]</a:t>
            </a:r>
          </a:p>
          <a:p>
            <a:endParaRPr lang="en-US" sz="1100" dirty="0" smtClean="0">
              <a:solidFill>
                <a:schemeClr val="tx2"/>
              </a:solidFill>
              <a:latin typeface="Calibri" panose="020F0502020204030204" pitchFamily="34" charset="0"/>
              <a:cs typeface="Calibri" panose="020F0502020204030204" pitchFamily="34" charset="0"/>
            </a:endParaRPr>
          </a:p>
          <a:p>
            <a:r>
              <a:rPr lang="en-US" sz="1100" dirty="0" smtClean="0">
                <a:solidFill>
                  <a:schemeClr val="tx2"/>
                </a:solidFill>
                <a:latin typeface="Calibri" panose="020F0502020204030204" pitchFamily="34" charset="0"/>
                <a:cs typeface="Calibri" panose="020F0502020204030204" pitchFamily="34" charset="0"/>
              </a:rPr>
              <a:t>We </a:t>
            </a:r>
            <a:r>
              <a:rPr lang="en-US" sz="1100" dirty="0">
                <a:solidFill>
                  <a:schemeClr val="tx2"/>
                </a:solidFill>
                <a:latin typeface="Calibri" panose="020F0502020204030204" pitchFamily="34" charset="0"/>
                <a:cs typeface="Calibri" panose="020F0502020204030204" pitchFamily="34" charset="0"/>
              </a:rPr>
              <a:t>can create in-baskets in the custom queues such as work queue or user queue.</a:t>
            </a:r>
            <a:br>
              <a:rPr lang="en-US" sz="1100" dirty="0">
                <a:solidFill>
                  <a:schemeClr val="tx2"/>
                </a:solidFill>
                <a:latin typeface="Calibri" panose="020F0502020204030204" pitchFamily="34" charset="0"/>
                <a:cs typeface="Calibri" panose="020F0502020204030204" pitchFamily="34" charset="0"/>
              </a:rPr>
            </a:br>
            <a:r>
              <a:rPr lang="en-US" sz="1100" dirty="0">
                <a:solidFill>
                  <a:schemeClr val="tx2"/>
                </a:solidFill>
                <a:latin typeface="Calibri" panose="020F0502020204030204" pitchFamily="34" charset="0"/>
                <a:cs typeface="Calibri" panose="020F0502020204030204" pitchFamily="34" charset="0"/>
              </a:rPr>
              <a:t/>
            </a:r>
            <a:br>
              <a:rPr lang="en-US" sz="1100" dirty="0">
                <a:solidFill>
                  <a:schemeClr val="tx2"/>
                </a:solidFill>
                <a:latin typeface="Calibri" panose="020F0502020204030204" pitchFamily="34" charset="0"/>
                <a:cs typeface="Calibri" panose="020F0502020204030204" pitchFamily="34" charset="0"/>
              </a:rPr>
            </a:br>
            <a:r>
              <a:rPr lang="en-US" sz="1100" dirty="0">
                <a:solidFill>
                  <a:schemeClr val="tx2"/>
                </a:solidFill>
                <a:latin typeface="Calibri" panose="020F0502020204030204" pitchFamily="34" charset="0"/>
                <a:cs typeface="Calibri" panose="020F0502020204030204" pitchFamily="34" charset="0"/>
              </a:rPr>
              <a:t>A roster is a database structure that holds all the active workflow elements (workflows and all work items, whatever their location), whereas a queue is a structure that only contains work items maintained there while they await processing.</a:t>
            </a:r>
            <a:br>
              <a:rPr lang="en-US" sz="1100" dirty="0">
                <a:solidFill>
                  <a:schemeClr val="tx2"/>
                </a:solidFill>
                <a:latin typeface="Calibri" panose="020F0502020204030204" pitchFamily="34" charset="0"/>
                <a:cs typeface="Calibri" panose="020F0502020204030204" pitchFamily="34" charset="0"/>
              </a:rPr>
            </a:br>
            <a:r>
              <a:rPr lang="en-US" sz="1100" dirty="0">
                <a:solidFill>
                  <a:schemeClr val="tx2"/>
                </a:solidFill>
                <a:latin typeface="Calibri" panose="020F0502020204030204" pitchFamily="34" charset="0"/>
                <a:cs typeface="Calibri" panose="020F0502020204030204" pitchFamily="34" charset="0"/>
              </a:rPr>
              <a:t/>
            </a:r>
            <a:br>
              <a:rPr lang="en-US" sz="1100" dirty="0">
                <a:solidFill>
                  <a:schemeClr val="tx2"/>
                </a:solidFill>
                <a:latin typeface="Calibri" panose="020F0502020204030204" pitchFamily="34" charset="0"/>
                <a:cs typeface="Calibri" panose="020F0502020204030204" pitchFamily="34" charset="0"/>
              </a:rPr>
            </a:br>
            <a:r>
              <a:rPr lang="en-US" sz="1100" dirty="0">
                <a:solidFill>
                  <a:schemeClr val="tx2"/>
                </a:solidFill>
                <a:latin typeface="Calibri" panose="020F0502020204030204" pitchFamily="34" charset="0"/>
                <a:cs typeface="Calibri" panose="020F0502020204030204" pitchFamily="34" charset="0"/>
              </a:rPr>
              <a:t>The Roster is a file containing a reference to all work items in a workflow. A Queue is a file containing a reference to a subset of the work items in a workflow. Queues are typically used to assign security to control access.</a:t>
            </a:r>
            <a:br>
              <a:rPr lang="en-US" sz="1100" dirty="0">
                <a:solidFill>
                  <a:schemeClr val="tx2"/>
                </a:solidFill>
                <a:latin typeface="Calibri" panose="020F0502020204030204" pitchFamily="34" charset="0"/>
                <a:cs typeface="Calibri" panose="020F0502020204030204" pitchFamily="34" charset="0"/>
              </a:rPr>
            </a:br>
            <a:r>
              <a:rPr lang="en-US" sz="1100" dirty="0">
                <a:solidFill>
                  <a:schemeClr val="tx2"/>
                </a:solidFill>
                <a:latin typeface="Calibri" panose="020F0502020204030204" pitchFamily="34" charset="0"/>
                <a:cs typeface="Calibri" panose="020F0502020204030204" pitchFamily="34" charset="0"/>
              </a:rPr>
              <a:t/>
            </a:r>
            <a:br>
              <a:rPr lang="en-US" sz="1100" dirty="0">
                <a:solidFill>
                  <a:schemeClr val="tx2"/>
                </a:solidFill>
                <a:latin typeface="Calibri" panose="020F0502020204030204" pitchFamily="34" charset="0"/>
                <a:cs typeface="Calibri" panose="020F0502020204030204" pitchFamily="34" charset="0"/>
              </a:rPr>
            </a:br>
            <a:r>
              <a:rPr lang="en-US" sz="1100" dirty="0">
                <a:solidFill>
                  <a:schemeClr val="tx2"/>
                </a:solidFill>
                <a:latin typeface="Calibri" panose="020F0502020204030204" pitchFamily="34" charset="0"/>
                <a:cs typeface="Calibri" panose="020F0502020204030204" pitchFamily="34" charset="0"/>
              </a:rPr>
              <a:t>Event logs contain a record of specific system or workflow-related events for each isolated region. This type of logging is useful for tracking workflow activity</a:t>
            </a:r>
            <a:r>
              <a:rPr lang="en-US" sz="1100" dirty="0"/>
              <a:t>.</a:t>
            </a: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495" y="2858735"/>
            <a:ext cx="7012155" cy="1571478"/>
          </a:xfrm>
          <a:prstGeom prst="rect">
            <a:avLst/>
          </a:prstGeom>
        </p:spPr>
      </p:pic>
    </p:spTree>
    <p:extLst>
      <p:ext uri="{BB962C8B-B14F-4D97-AF65-F5344CB8AC3E}">
        <p14:creationId xmlns:p14="http://schemas.microsoft.com/office/powerpoint/2010/main" val="9192814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393290" y="138500"/>
            <a:ext cx="8501328" cy="3662541"/>
          </a:xfrm>
          <a:prstGeom prst="rect">
            <a:avLst/>
          </a:prstGeom>
        </p:spPr>
        <p:txBody>
          <a:bodyPr wrap="square">
            <a:spAutoFit/>
          </a:bodyPr>
          <a:lstStyle/>
          <a:p>
            <a:r>
              <a:rPr lang="en-US" sz="1600" b="1" dirty="0">
                <a:solidFill>
                  <a:srgbClr val="0070C0"/>
                </a:solidFill>
                <a:latin typeface="Calibri" panose="020F0502020204030204" pitchFamily="34" charset="0"/>
                <a:cs typeface="Calibri" panose="020F0502020204030204" pitchFamily="34" charset="0"/>
              </a:rPr>
              <a:t>Process Configuration Console</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Use Process Configuration Console to configure the components of a workflow system, such as the isolated regions, queues, rosters, event logs, and application spaces. Process Configuration Console will have three panes</a:t>
            </a:r>
          </a:p>
          <a:p>
            <a:endParaRPr lang="en-US" sz="1200" dirty="0">
              <a:solidFill>
                <a:schemeClr val="tx2"/>
              </a:solidFill>
              <a:latin typeface="Calibri" panose="020F0502020204030204" pitchFamily="34" charset="0"/>
              <a:cs typeface="Calibri" panose="020F0502020204030204" pitchFamily="34" charset="0"/>
            </a:endParaRPr>
          </a:p>
          <a:p>
            <a:pPr fontAlgn="base"/>
            <a:r>
              <a:rPr lang="en-US" sz="1200" b="1" dirty="0">
                <a:solidFill>
                  <a:srgbClr val="0070C0"/>
                </a:solidFill>
                <a:latin typeface="Calibri" panose="020F0502020204030204" pitchFamily="34" charset="0"/>
                <a:cs typeface="Calibri" panose="020F0502020204030204" pitchFamily="34" charset="0"/>
              </a:rPr>
              <a:t>Scope pane</a:t>
            </a:r>
          </a:p>
          <a:p>
            <a:pPr fontAlgn="base"/>
            <a:endParaRPr lang="en-US" sz="1200" b="1"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The items in the scope pane (the navigation tree on the left) represent the items that you can manage by using Process Configuration Console: a workflow system with its queues, rosters, event logs, and application spaces.</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b="1" dirty="0">
                <a:solidFill>
                  <a:srgbClr val="0070C0"/>
                </a:solidFill>
                <a:latin typeface="Calibri" panose="020F0502020204030204" pitchFamily="34" charset="0"/>
                <a:cs typeface="Calibri" panose="020F0502020204030204" pitchFamily="34" charset="0"/>
              </a:rPr>
              <a:t>Contents pane</a:t>
            </a:r>
          </a:p>
          <a:p>
            <a:pPr fontAlgn="base"/>
            <a:endParaRPr lang="en-US" sz="1200" b="1"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When you select a node in the scope pane, the contents of your selection are displayed in the contents </a:t>
            </a:r>
            <a:r>
              <a:rPr lang="en-US" sz="1200" dirty="0" smtClean="0">
                <a:solidFill>
                  <a:schemeClr val="tx2"/>
                </a:solidFill>
                <a:latin typeface="Calibri" panose="020F0502020204030204" pitchFamily="34" charset="0"/>
                <a:cs typeface="Calibri" panose="020F0502020204030204" pitchFamily="34" charset="0"/>
              </a:rPr>
              <a:t>pane.</a:t>
            </a:r>
            <a:endParaRPr lang="en-US" sz="1200" dirty="0">
              <a:solidFill>
                <a:schemeClr val="tx2"/>
              </a:solidFill>
              <a:latin typeface="Calibri" panose="020F0502020204030204" pitchFamily="34" charset="0"/>
              <a:cs typeface="Calibri" panose="020F0502020204030204" pitchFamily="34" charset="0"/>
            </a:endParaRP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b="1" dirty="0">
                <a:solidFill>
                  <a:srgbClr val="0070C0"/>
                </a:solidFill>
                <a:latin typeface="Calibri" panose="020F0502020204030204" pitchFamily="34" charset="0"/>
                <a:cs typeface="Calibri" panose="020F0502020204030204" pitchFamily="34" charset="0"/>
              </a:rPr>
              <a:t>Pending changes pane</a:t>
            </a:r>
          </a:p>
          <a:p>
            <a:pPr fontAlgn="base"/>
            <a:endParaRPr lang="en-US" sz="1200" b="1" dirty="0">
              <a:solidFill>
                <a:schemeClr val="tx2"/>
              </a:solidFill>
              <a:latin typeface="Calibri" panose="020F0502020204030204" pitchFamily="34" charset="0"/>
              <a:cs typeface="Calibri" panose="020F0502020204030204" pitchFamily="34" charset="0"/>
            </a:endParaRPr>
          </a:p>
          <a:p>
            <a:pPr fontAlgn="base"/>
            <a:r>
              <a:rPr lang="en-US" sz="1200" dirty="0">
                <a:solidFill>
                  <a:schemeClr val="tx2"/>
                </a:solidFill>
                <a:latin typeface="Calibri" panose="020F0502020204030204" pitchFamily="34" charset="0"/>
                <a:cs typeface="Calibri" panose="020F0502020204030204" pitchFamily="34" charset="0"/>
              </a:rPr>
              <a:t>The lower right pane displays changes that are not committed to the workflow database. To save your changes, click </a:t>
            </a:r>
            <a:r>
              <a:rPr lang="en-US" sz="1200" b="1" dirty="0">
                <a:solidFill>
                  <a:schemeClr val="tx2"/>
                </a:solidFill>
                <a:latin typeface="Calibri" panose="020F0502020204030204" pitchFamily="34" charset="0"/>
                <a:cs typeface="Calibri" panose="020F0502020204030204" pitchFamily="34" charset="0"/>
              </a:rPr>
              <a:t>Commit Changes</a:t>
            </a:r>
            <a:r>
              <a:rPr lang="en-US" sz="1200" dirty="0">
                <a:solidFill>
                  <a:schemeClr val="tx2"/>
                </a:solidFill>
                <a:latin typeface="Calibri" panose="020F0502020204030204" pitchFamily="34" charset="0"/>
                <a:cs typeface="Calibri" panose="020F0502020204030204" pitchFamily="34" charset="0"/>
              </a:rPr>
              <a:t> on the Action menu.</a:t>
            </a:r>
          </a:p>
          <a:p>
            <a:endParaRPr lang="en-US" sz="1200" dirty="0">
              <a:solidFill>
                <a:schemeClr val="tx2"/>
              </a:solidFill>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2EFEF571-C9B4-4D92-A7F7-315B894862A8}" type="slidenum">
              <a:rPr lang="en-US" smtClean="0"/>
              <a:pPr/>
              <a:t>54</a:t>
            </a:fld>
            <a:endParaRPr lang="en-US" dirty="0"/>
          </a:p>
        </p:txBody>
      </p:sp>
    </p:spTree>
    <p:extLst>
      <p:ext uri="{BB962C8B-B14F-4D97-AF65-F5344CB8AC3E}">
        <p14:creationId xmlns:p14="http://schemas.microsoft.com/office/powerpoint/2010/main" val="33852926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55</a:t>
            </a:fld>
            <a:endParaRPr lang="en-US" dirty="0"/>
          </a:p>
        </p:txBody>
      </p:sp>
      <p:sp>
        <p:nvSpPr>
          <p:cNvPr id="4" name="Rectangle 3"/>
          <p:cNvSpPr/>
          <p:nvPr/>
        </p:nvSpPr>
        <p:spPr>
          <a:xfrm>
            <a:off x="347240" y="145594"/>
            <a:ext cx="8391645" cy="4324261"/>
          </a:xfrm>
          <a:prstGeom prst="rect">
            <a:avLst/>
          </a:prstGeom>
        </p:spPr>
        <p:txBody>
          <a:bodyPr wrap="square">
            <a:spAutoFit/>
          </a:bodyPr>
          <a:lstStyle/>
          <a:p>
            <a:pPr fontAlgn="base"/>
            <a:endParaRPr lang="en-US" sz="1200"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Examples of business needs addressed with IBM FileNet Content Manager</a:t>
            </a:r>
          </a:p>
          <a:p>
            <a:r>
              <a:rPr lang="en-US" sz="1200" b="1"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p>
            <a:pPr lvl="0"/>
            <a:r>
              <a:rPr lang="en-US" sz="1100" dirty="0">
                <a:solidFill>
                  <a:schemeClr val="tx2"/>
                </a:solidFill>
                <a:latin typeface="Calibri" panose="020F0502020204030204" pitchFamily="34" charset="0"/>
                <a:cs typeface="Calibri" panose="020F0502020204030204" pitchFamily="34" charset="0"/>
              </a:rPr>
              <a:t>1) Universities 2) Banking 3) Government agencies</a:t>
            </a:r>
          </a:p>
          <a:p>
            <a:r>
              <a:rPr lang="en-US" sz="1100" dirty="0">
                <a:solidFill>
                  <a:schemeClr val="tx2"/>
                </a:solidFill>
                <a:latin typeface="Calibri" panose="020F0502020204030204" pitchFamily="34" charset="0"/>
                <a:cs typeface="Calibri" panose="020F0502020204030204" pitchFamily="34" charset="0"/>
              </a:rPr>
              <a:t> </a:t>
            </a:r>
          </a:p>
          <a:p>
            <a:r>
              <a:rPr lang="en-US" sz="1100" b="1" dirty="0">
                <a:solidFill>
                  <a:schemeClr val="tx2"/>
                </a:solidFill>
                <a:latin typeface="Calibri" panose="020F0502020204030204" pitchFamily="34" charset="0"/>
                <a:cs typeface="Calibri" panose="020F0502020204030204" pitchFamily="34" charset="0"/>
              </a:rPr>
              <a:t>Bank: Business need</a:t>
            </a:r>
            <a:endParaRPr lang="en-US" sz="1100" dirty="0">
              <a:solidFill>
                <a:schemeClr val="tx2"/>
              </a:solidFill>
              <a:latin typeface="Calibri" panose="020F0502020204030204" pitchFamily="34" charset="0"/>
              <a:cs typeface="Calibri" panose="020F0502020204030204" pitchFamily="34" charset="0"/>
            </a:endParaRPr>
          </a:p>
          <a:p>
            <a:r>
              <a:rPr lang="en-US" sz="1100" dirty="0">
                <a:solidFill>
                  <a:schemeClr val="tx2"/>
                </a:solidFill>
                <a:latin typeface="Calibri" panose="020F0502020204030204" pitchFamily="34" charset="0"/>
                <a:cs typeface="Calibri" panose="020F0502020204030204" pitchFamily="34" charset="0"/>
              </a:rPr>
              <a:t>•The Asset and Wealth Management division of a bank:</a:t>
            </a:r>
          </a:p>
          <a:p>
            <a:pPr marL="742950" lvl="1" indent="-2857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Over 150 content repositories and related systems across the globe</a:t>
            </a:r>
          </a:p>
          <a:p>
            <a:pPr marL="742950" lvl="1" indent="-2857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Each repository has its own taxonomy</a:t>
            </a:r>
          </a:p>
          <a:p>
            <a:pPr marL="742950" lvl="1" indent="-2857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Over 15 technologies used</a:t>
            </a:r>
          </a:p>
          <a:p>
            <a:pPr marL="742950" lvl="1" indent="-2857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Costs a substantial amount to operate annually</a:t>
            </a:r>
          </a:p>
          <a:p>
            <a:r>
              <a:rPr lang="en-US" sz="1100" dirty="0">
                <a:solidFill>
                  <a:schemeClr val="tx2"/>
                </a:solidFill>
                <a:latin typeface="Calibri" panose="020F0502020204030204" pitchFamily="34" charset="0"/>
                <a:cs typeface="Calibri" panose="020F0502020204030204" pitchFamily="34" charset="0"/>
              </a:rPr>
              <a:t>•The Sales and Marketing teams struggle to:</a:t>
            </a:r>
          </a:p>
          <a:p>
            <a:pPr marL="742950" lvl="1" indent="-2857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Find the correct version of a document.</a:t>
            </a:r>
          </a:p>
          <a:p>
            <a:pPr marL="742950" lvl="1" indent="-2857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Multiple versions are filed in multiple locations. </a:t>
            </a:r>
          </a:p>
          <a:p>
            <a:pPr marL="742950" lvl="1" indent="-2857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Prove which version of a document is provided to a client.</a:t>
            </a:r>
          </a:p>
          <a:p>
            <a:pPr marL="742950" lvl="1" indent="-285750">
              <a:buFont typeface="Wingdings" panose="05000000000000000000" pitchFamily="2" charset="2"/>
              <a:buChar char="ü"/>
            </a:pPr>
            <a:r>
              <a:rPr lang="en-US" sz="1100" dirty="0">
                <a:solidFill>
                  <a:schemeClr val="tx2"/>
                </a:solidFill>
                <a:latin typeface="Calibri" panose="020F0502020204030204" pitchFamily="34" charset="0"/>
                <a:cs typeface="Calibri" panose="020F0502020204030204" pitchFamily="34" charset="0"/>
              </a:rPr>
              <a:t>Prove that proper compliance was approved, relevant, or suitable.</a:t>
            </a:r>
          </a:p>
          <a:p>
            <a:r>
              <a:rPr lang="en-US" sz="1100" dirty="0">
                <a:solidFill>
                  <a:schemeClr val="tx2"/>
                </a:solidFill>
                <a:latin typeface="Calibri" panose="020F0502020204030204" pitchFamily="34" charset="0"/>
                <a:cs typeface="Calibri" panose="020F0502020204030204" pitchFamily="34" charset="0"/>
              </a:rPr>
              <a:t> </a:t>
            </a:r>
          </a:p>
          <a:p>
            <a:r>
              <a:rPr lang="en-US" sz="1100" dirty="0">
                <a:solidFill>
                  <a:schemeClr val="tx2"/>
                </a:solidFill>
                <a:latin typeface="Calibri" panose="020F0502020204030204" pitchFamily="34" charset="0"/>
                <a:cs typeface="Calibri" panose="020F0502020204030204" pitchFamily="34" charset="0"/>
              </a:rPr>
              <a:t>The Asset and Wealth Management division of the bank is responsible for the creation, marketing, and selling of relevant products and solutions to clients (both individual and institutional). In a regulated industry, it is important for the bank to demonstrate that the products and solutions are appropriate for the clients and that the collateral provided to clients is suitable, relevant, and accurate. The bank has over 150 content repositories and related systems that are implemented locally across the globe. Each repository has a different taxonomy, uses more than 15 different technologies, and costs the bank a substantial amount of money to operate on an annual basis.</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97473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56</a:t>
            </a:fld>
            <a:endParaRPr lang="en-US" dirty="0"/>
          </a:p>
        </p:txBody>
      </p:sp>
      <p:sp>
        <p:nvSpPr>
          <p:cNvPr id="4" name="Rectangle 3"/>
          <p:cNvSpPr/>
          <p:nvPr/>
        </p:nvSpPr>
        <p:spPr>
          <a:xfrm>
            <a:off x="347240" y="56386"/>
            <a:ext cx="8391645" cy="4730077"/>
          </a:xfrm>
          <a:prstGeom prst="rect">
            <a:avLst/>
          </a:prstGeom>
        </p:spPr>
        <p:txBody>
          <a:bodyPr wrap="square">
            <a:spAutoFit/>
          </a:bodyPr>
          <a:lstStyle/>
          <a:p>
            <a:pPr fontAlgn="base"/>
            <a:endParaRPr lang="en-US" sz="1200" dirty="0">
              <a:latin typeface="Calibri" panose="020F0502020204030204" pitchFamily="34" charset="0"/>
              <a:cs typeface="Calibri" panose="020F0502020204030204" pitchFamily="34" charset="0"/>
            </a:endParaRPr>
          </a:p>
          <a:p>
            <a:r>
              <a:rPr lang="en-US" sz="1600" b="1" dirty="0">
                <a:latin typeface="Calibri" panose="020F0502020204030204" pitchFamily="34" charset="0"/>
                <a:cs typeface="Calibri" panose="020F0502020204030204" pitchFamily="34" charset="0"/>
              </a:rPr>
              <a:t>Examples of business needs addressed with IBM FileNet Content Manager [..continued]</a:t>
            </a:r>
          </a:p>
          <a:p>
            <a:r>
              <a:rPr lang="en-US" sz="1200" b="1"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p>
            <a:r>
              <a:rPr lang="en-US" sz="1100" dirty="0">
                <a:solidFill>
                  <a:schemeClr val="tx2"/>
                </a:solidFill>
                <a:latin typeface="Calibri" panose="020F0502020204030204" pitchFamily="34" charset="0"/>
                <a:cs typeface="Calibri" panose="020F0502020204030204" pitchFamily="34" charset="0"/>
              </a:rPr>
              <a:t>The Sales and Marketing teams struggle to find the correct version of a document; multiple versions are filed in multiple locations. It is not always possible to prove which version of a document is provided to a client, or whether it is properly compliance approved, relevant, and suitable.</a:t>
            </a:r>
          </a:p>
          <a:p>
            <a:pPr>
              <a:lnSpc>
                <a:spcPct val="107000"/>
              </a:lnSpc>
              <a:spcBef>
                <a:spcPts val="600"/>
              </a:spcBef>
              <a:spcAft>
                <a:spcPts val="600"/>
              </a:spcAft>
            </a:pPr>
            <a:r>
              <a:rPr lang="en-US" sz="1100" b="1" dirty="0">
                <a:solidFill>
                  <a:srgbClr val="000000"/>
                </a:solidFill>
                <a:latin typeface="Calibri" panose="020F0502020204030204" pitchFamily="34" charset="0"/>
                <a:ea typeface="Calibri" panose="020F0502020204030204" pitchFamily="34" charset="0"/>
                <a:cs typeface="Calibri" panose="020F0502020204030204" pitchFamily="34" charset="0"/>
              </a:rPr>
              <a:t>Solution</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60000"/>
              </a:lnSpc>
              <a:spcBef>
                <a:spcPts val="600"/>
              </a:spcBef>
              <a:spcAft>
                <a:spcPts val="600"/>
              </a:spcAft>
            </a:pP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•Deploy IBM FileNet Content Manager to provide:</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Scalable, secure, auditable </a:t>
            </a:r>
            <a:r>
              <a:rPr lang="en-US" sz="11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repository</a:t>
            </a:r>
            <a:endParaRPr lang="en-US" sz="1100" dirty="0" smtClean="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1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Used to upload compliance approved documentation</a:t>
            </a:r>
            <a:endParaRPr lang="en-US" sz="1100" dirty="0" smtClean="0">
              <a:latin typeface="Calibri" panose="020F0502020204030204" pitchFamily="34" charset="0"/>
              <a:ea typeface="Calibri" panose="020F0502020204030204" pitchFamily="34" charset="0"/>
              <a:cs typeface="Times New Roman" panose="02020603050405020304" pitchFamily="18" charset="0"/>
            </a:endParaRPr>
          </a:p>
          <a:p>
            <a:pPr>
              <a:lnSpc>
                <a:spcPct val="60000"/>
              </a:lnSpc>
              <a:spcBef>
                <a:spcPts val="600"/>
              </a:spcBef>
              <a:spcAft>
                <a:spcPts val="600"/>
              </a:spcAft>
            </a:pPr>
            <a:r>
              <a:rPr lang="en-US" sz="11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Document upload performed by authorized users through IBM Content Navigator that uses: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External Data Services to dynamically create lists to choose from to populate document properties.</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The lists are created from an external database, populated with accurate data.</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Creates a common taxonomy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60000"/>
              </a:lnSpc>
              <a:spcBef>
                <a:spcPts val="600"/>
              </a:spcBef>
              <a:spcAft>
                <a:spcPts val="600"/>
              </a:spcAft>
            </a:pP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•Sales and Marketing use an IBM Content Navigator iPad app to search the repository for documentation.</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60000"/>
              </a:lnSpc>
              <a:spcBef>
                <a:spcPts val="600"/>
              </a:spcBef>
              <a:spcAft>
                <a:spcPts val="600"/>
              </a:spcAft>
            </a:pP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•IBM Content Collector is used to integrate with an existing bank repository.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When a document is published in the existing repository, that document is ingested into the FileNet Content Manager repository.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100" dirty="0">
                <a:solidFill>
                  <a:srgbClr val="000000"/>
                </a:solidFill>
                <a:latin typeface="Calibri" panose="020F0502020204030204" pitchFamily="34" charset="0"/>
                <a:ea typeface="Calibri" panose="020F0502020204030204" pitchFamily="34" charset="0"/>
                <a:cs typeface="Calibri" panose="020F0502020204030204" pitchFamily="34" charset="0"/>
              </a:rPr>
              <a:t>Providing a gradual migration of the existing repository to the new centralized repository.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85291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57</a:t>
            </a:fld>
            <a:endParaRPr lang="en-US" dirty="0"/>
          </a:p>
        </p:txBody>
      </p:sp>
      <p:sp>
        <p:nvSpPr>
          <p:cNvPr id="4" name="Rectangle 3"/>
          <p:cNvSpPr/>
          <p:nvPr/>
        </p:nvSpPr>
        <p:spPr>
          <a:xfrm>
            <a:off x="347240" y="56386"/>
            <a:ext cx="8391645" cy="2930033"/>
          </a:xfrm>
          <a:prstGeom prst="rect">
            <a:avLst/>
          </a:prstGeom>
        </p:spPr>
        <p:txBody>
          <a:bodyPr wrap="square">
            <a:spAutoFit/>
          </a:bodyPr>
          <a:lstStyle/>
          <a:p>
            <a:pPr fontAlgn="base"/>
            <a:endParaRPr lang="en-US" sz="1200" dirty="0">
              <a:latin typeface="Calibri" panose="020F0502020204030204" pitchFamily="34" charset="0"/>
              <a:cs typeface="Calibri" panose="020F0502020204030204" pitchFamily="34" charset="0"/>
            </a:endParaRPr>
          </a:p>
          <a:p>
            <a:r>
              <a:rPr lang="en-US" sz="1600" b="1" dirty="0">
                <a:latin typeface="Calibri" panose="020F0502020204030204" pitchFamily="34" charset="0"/>
                <a:cs typeface="Calibri" panose="020F0502020204030204" pitchFamily="34" charset="0"/>
              </a:rPr>
              <a:t>Examples of business needs addressed with IBM FileNet Content Manager [..continued]</a:t>
            </a:r>
          </a:p>
          <a:p>
            <a:r>
              <a:rPr lang="en-US" sz="1200" b="1"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p>
            <a:pPr>
              <a:lnSpc>
                <a:spcPct val="60000"/>
              </a:lnSpc>
              <a:spcBef>
                <a:spcPts val="600"/>
              </a:spcBef>
              <a:spcAft>
                <a:spcPts val="600"/>
              </a:spcAft>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Benefits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One place to look for product and solutions documentation.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Guarantee that the content is compliance approved before making it available to users.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Traceability of the use of the content.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Reduced operational costs through consolidation of platforms.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Automated management of the expiry of documents and reminders to upload new versions.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60000"/>
              </a:lnSpc>
              <a:spcBef>
                <a:spcPts val="600"/>
              </a:spcBef>
              <a:spcAft>
                <a:spcPts val="600"/>
              </a:spcAft>
              <a:buFont typeface="Wingdings" panose="05000000000000000000" pitchFamily="2" charset="2"/>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Configurable security to prevent access when products are withdrawn.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06252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F1FCDD-9A69-4405-B89F-CFDAF1874AA8}"/>
              </a:ext>
            </a:extLst>
          </p:cNvPr>
          <p:cNvPicPr>
            <a:picLocks noChangeAspect="1"/>
          </p:cNvPicPr>
          <p:nvPr/>
        </p:nvPicPr>
        <p:blipFill rotWithShape="1">
          <a:blip r:embed="rId2"/>
          <a:srcRect r="74583"/>
          <a:stretch/>
        </p:blipFill>
        <p:spPr>
          <a:xfrm>
            <a:off x="0" y="0"/>
            <a:ext cx="2324100" cy="5151120"/>
          </a:xfrm>
          <a:prstGeom prst="rect">
            <a:avLst/>
          </a:prstGeom>
        </p:spPr>
      </p:pic>
      <p:sp>
        <p:nvSpPr>
          <p:cNvPr id="4" name="Rectangle 3"/>
          <p:cNvSpPr/>
          <p:nvPr/>
        </p:nvSpPr>
        <p:spPr>
          <a:xfrm rot="16200000">
            <a:off x="-1084355" y="2313948"/>
            <a:ext cx="44208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panose="020B0604020202020204"/>
                <a:ea typeface="+mn-ea"/>
                <a:cs typeface="+mn-cs"/>
              </a:rPr>
              <a:t>IBM FileNet Administration</a:t>
            </a:r>
          </a:p>
        </p:txBody>
      </p:sp>
      <p:sp>
        <p:nvSpPr>
          <p:cNvPr id="2" name="Slide Number Placeholder 1"/>
          <p:cNvSpPr>
            <a:spLocks noGrp="1"/>
          </p:cNvSpPr>
          <p:nvPr>
            <p:ph type="sldNum" sz="quarter" idx="12"/>
          </p:nvPr>
        </p:nvSpPr>
        <p:spPr/>
        <p:txBody>
          <a:bodyPr/>
          <a:lstStyle/>
          <a:p>
            <a:fld id="{2EFEF571-C9B4-4D92-A7F7-315B894862A8}" type="slidenum">
              <a:rPr lang="en-US" smtClean="0"/>
              <a:pPr/>
              <a:t>58</a:t>
            </a:fld>
            <a:endParaRPr lang="en-US" dirty="0"/>
          </a:p>
        </p:txBody>
      </p:sp>
      <p:sp>
        <p:nvSpPr>
          <p:cNvPr id="34" name="Text Placeholder 2"/>
          <p:cNvSpPr txBox="1">
            <a:spLocks/>
          </p:cNvSpPr>
          <p:nvPr/>
        </p:nvSpPr>
        <p:spPr>
          <a:xfrm>
            <a:off x="3446255" y="2070478"/>
            <a:ext cx="4526868" cy="1564824"/>
          </a:xfrm>
          <a:prstGeom prst="rect">
            <a:avLst/>
          </a:prstGeom>
          <a:solidFill>
            <a:schemeClr val="bg1"/>
          </a:solidFill>
        </p:spPr>
        <p:txBody>
          <a:bodyPr>
            <a:noAutofit/>
          </a:bodyPr>
          <a:lstStyle>
            <a:lvl1pPr marL="257143" indent="-257143" algn="l" defTabSz="68571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44" indent="-214286" algn="l" defTabSz="685714"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142" indent="-171429" algn="l" defTabSz="685714"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000"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2857"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715"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571"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429"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286"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58" lvl="1" indent="0">
              <a:lnSpc>
                <a:spcPct val="150000"/>
              </a:lnSpc>
              <a:buNone/>
              <a:defRPr/>
            </a:pPr>
            <a:r>
              <a:rPr lang="en-US" sz="2800" cap="small" dirty="0">
                <a:solidFill>
                  <a:schemeClr val="accent3"/>
                </a:solidFill>
                <a:cs typeface="Calibri" panose="020F0502020204030204" pitchFamily="34" charset="0"/>
              </a:rPr>
              <a:t>IBM Content Navigator</a:t>
            </a:r>
          </a:p>
        </p:txBody>
      </p:sp>
    </p:spTree>
    <p:extLst>
      <p:ext uri="{BB962C8B-B14F-4D97-AF65-F5344CB8AC3E}">
        <p14:creationId xmlns:p14="http://schemas.microsoft.com/office/powerpoint/2010/main" val="734354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59</a:t>
            </a:fld>
            <a:endParaRPr lang="en-US" dirty="0"/>
          </a:p>
        </p:txBody>
      </p:sp>
      <p:sp>
        <p:nvSpPr>
          <p:cNvPr id="4" name="TextBox 3"/>
          <p:cNvSpPr txBox="1"/>
          <p:nvPr/>
        </p:nvSpPr>
        <p:spPr>
          <a:xfrm>
            <a:off x="367863" y="0"/>
            <a:ext cx="8702565" cy="3876318"/>
          </a:xfrm>
          <a:prstGeom prst="rect">
            <a:avLst/>
          </a:prstGeom>
        </p:spPr>
        <p:txBody>
          <a:bodyPr wrap="square" lIns="0" tIns="0" rIns="0" bIns="0" rtlCol="0">
            <a:spAutoFit/>
          </a:bodyPr>
          <a:lstStyle/>
          <a:p>
            <a:pPr>
              <a:lnSpc>
                <a:spcPct val="107000"/>
              </a:lnSpc>
              <a:spcBef>
                <a:spcPts val="600"/>
              </a:spcBef>
              <a:spcAft>
                <a:spcPts val="600"/>
              </a:spcAft>
            </a:pPr>
            <a:endParaRPr lang="en-US"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600"/>
              </a:spcBef>
              <a:spcAft>
                <a:spcPts val="600"/>
              </a:spcAft>
            </a:pPr>
            <a:r>
              <a:rPr lang="en-US" b="1" dirty="0">
                <a:solidFill>
                  <a:srgbClr val="0033A0"/>
                </a:solidFill>
                <a:latin typeface="Calibri" panose="020F0502020204030204" pitchFamily="34" charset="0"/>
                <a:ea typeface="Calibri" panose="020F0502020204030204" pitchFamily="34" charset="0"/>
                <a:cs typeface="Calibri" panose="020F0502020204030204" pitchFamily="34" charset="0"/>
              </a:rPr>
              <a:t>IBM Content Navigator </a:t>
            </a:r>
          </a:p>
          <a:p>
            <a:pPr marL="285750" indent="-285750">
              <a:lnSpc>
                <a:spcPct val="107000"/>
              </a:lnSpc>
              <a:spcBef>
                <a:spcPts val="600"/>
              </a:spcBef>
              <a:spcAft>
                <a:spcPts val="600"/>
              </a:spcAft>
              <a:buFont typeface="Arial" panose="020B0604020202020204" pitchFamily="34" charset="0"/>
              <a:buChar char="•"/>
            </a:pPr>
            <a:r>
              <a:rPr lang="en-US" sz="1400" dirty="0">
                <a:solidFill>
                  <a:schemeClr val="tx2"/>
                </a:solidFill>
                <a:latin typeface="Calibri" panose="020F0502020204030204" pitchFamily="34" charset="0"/>
              </a:rPr>
              <a:t>IBM Content Navigator enhances your business processes, improves productivity and increases customer engagement by transforming how content is accessed, delivered and presented. </a:t>
            </a:r>
            <a:endParaRPr lang="en-US" sz="1400" dirty="0" smtClean="0">
              <a:solidFill>
                <a:schemeClr val="tx2"/>
              </a:solidFill>
              <a:latin typeface="Calibri" panose="020F0502020204030204" pitchFamily="34" charset="0"/>
            </a:endParaRPr>
          </a:p>
          <a:p>
            <a:pPr marL="285750" indent="-285750">
              <a:lnSpc>
                <a:spcPct val="107000"/>
              </a:lnSpc>
              <a:spcBef>
                <a:spcPts val="600"/>
              </a:spcBef>
              <a:spcAft>
                <a:spcPts val="600"/>
              </a:spcAft>
              <a:buFont typeface="Arial" panose="020B0604020202020204" pitchFamily="34" charset="0"/>
              <a:buChar char="•"/>
            </a:pPr>
            <a:r>
              <a:rPr lang="en-US" sz="1400" dirty="0" smtClean="0">
                <a:solidFill>
                  <a:schemeClr val="tx2"/>
                </a:solidFill>
                <a:latin typeface="Calibri" panose="020F0502020204030204" pitchFamily="34" charset="0"/>
              </a:rPr>
              <a:t>Content </a:t>
            </a:r>
            <a:r>
              <a:rPr lang="en-US" sz="1400" dirty="0">
                <a:solidFill>
                  <a:schemeClr val="tx2"/>
                </a:solidFill>
                <a:latin typeface="Calibri" panose="020F0502020204030204" pitchFamily="34" charset="0"/>
              </a:rPr>
              <a:t>Navigator uses a powerful, easy-to-use interface that delivers trusted data quickly, no matter where the content is located or what type of data source. </a:t>
            </a:r>
            <a:endParaRPr lang="en-US" sz="1400" dirty="0" smtClean="0">
              <a:solidFill>
                <a:schemeClr val="tx2"/>
              </a:solidFill>
              <a:latin typeface="Calibri" panose="020F0502020204030204" pitchFamily="34" charset="0"/>
            </a:endParaRPr>
          </a:p>
          <a:p>
            <a:pPr marL="285750" indent="-285750">
              <a:lnSpc>
                <a:spcPct val="107000"/>
              </a:lnSpc>
              <a:spcBef>
                <a:spcPts val="600"/>
              </a:spcBef>
              <a:spcAft>
                <a:spcPts val="600"/>
              </a:spcAft>
              <a:buFont typeface="Arial" panose="020B0604020202020204" pitchFamily="34" charset="0"/>
              <a:buChar char="•"/>
            </a:pPr>
            <a:r>
              <a:rPr lang="en-US" sz="1400" dirty="0" smtClean="0">
                <a:solidFill>
                  <a:schemeClr val="tx2"/>
                </a:solidFill>
                <a:latin typeface="Calibri" panose="020F0502020204030204" pitchFamily="34" charset="0"/>
              </a:rPr>
              <a:t>Content </a:t>
            </a:r>
            <a:r>
              <a:rPr lang="en-US" sz="1400" dirty="0">
                <a:solidFill>
                  <a:schemeClr val="tx2"/>
                </a:solidFill>
                <a:latin typeface="Calibri" panose="020F0502020204030204" pitchFamily="34" charset="0"/>
              </a:rPr>
              <a:t>Navigator enables secure, easy-to-integrate, custom applications development and delivers a consistent experience on any device. </a:t>
            </a:r>
            <a:endParaRPr lang="en-US" sz="1400" dirty="0" smtClean="0">
              <a:solidFill>
                <a:schemeClr val="tx2"/>
              </a:solidFill>
              <a:latin typeface="Calibri" panose="020F0502020204030204" pitchFamily="34" charset="0"/>
            </a:endParaRPr>
          </a:p>
          <a:p>
            <a:pPr marL="285750" indent="-285750">
              <a:lnSpc>
                <a:spcPct val="107000"/>
              </a:lnSpc>
              <a:spcBef>
                <a:spcPts val="600"/>
              </a:spcBef>
              <a:spcAft>
                <a:spcPts val="600"/>
              </a:spcAft>
              <a:buFont typeface="Arial" panose="020B0604020202020204" pitchFamily="34" charset="0"/>
              <a:buChar char="•"/>
            </a:pPr>
            <a:r>
              <a:rPr lang="en-US" sz="1400" dirty="0" smtClean="0">
                <a:solidFill>
                  <a:schemeClr val="tx2"/>
                </a:solidFill>
                <a:latin typeface="Calibri" panose="020F0502020204030204" pitchFamily="34" charset="0"/>
              </a:rPr>
              <a:t>Role-based </a:t>
            </a:r>
            <a:r>
              <a:rPr lang="en-US" sz="1400" dirty="0">
                <a:solidFill>
                  <a:schemeClr val="tx2"/>
                </a:solidFill>
                <a:latin typeface="Calibri" panose="020F0502020204030204" pitchFamily="34" charset="0"/>
              </a:rPr>
              <a:t>redaction protects sensitive data while </a:t>
            </a:r>
            <a:r>
              <a:rPr lang="en-US" sz="1400" dirty="0" err="1">
                <a:solidFill>
                  <a:schemeClr val="tx2"/>
                </a:solidFill>
                <a:latin typeface="Calibri" panose="020F0502020204030204" pitchFamily="34" charset="0"/>
              </a:rPr>
              <a:t>Teamspaces</a:t>
            </a:r>
            <a:r>
              <a:rPr lang="en-US" sz="1400" dirty="0">
                <a:solidFill>
                  <a:schemeClr val="tx2"/>
                </a:solidFill>
                <a:latin typeface="Calibri" panose="020F0502020204030204" pitchFamily="34" charset="0"/>
              </a:rPr>
              <a:t> enable focused collaboration with powerful team and project site content capabilities.</a:t>
            </a:r>
          </a:p>
          <a:p>
            <a:pPr>
              <a:lnSpc>
                <a:spcPct val="107000"/>
              </a:lnSpc>
              <a:spcBef>
                <a:spcPts val="600"/>
              </a:spcBef>
              <a:spcAft>
                <a:spcPts val="600"/>
              </a:spcAft>
            </a:pPr>
            <a:endParaRPr lang="en-US" sz="11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600"/>
              </a:spcBef>
              <a:spcAft>
                <a:spcPts val="600"/>
              </a:spcAft>
            </a:pPr>
            <a:endParaRPr lang="en-US" sz="11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1340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6</a:t>
            </a:fld>
            <a:endParaRPr lang="en-US" dirty="0"/>
          </a:p>
        </p:txBody>
      </p:sp>
      <p:pic>
        <p:nvPicPr>
          <p:cNvPr id="4" name="Picture 3"/>
          <p:cNvPicPr>
            <a:picLocks noChangeAspect="1"/>
          </p:cNvPicPr>
          <p:nvPr/>
        </p:nvPicPr>
        <p:blipFill>
          <a:blip r:embed="rId2"/>
          <a:stretch>
            <a:fillRect/>
          </a:stretch>
        </p:blipFill>
        <p:spPr>
          <a:xfrm>
            <a:off x="1618593" y="142570"/>
            <a:ext cx="7525407" cy="4537856"/>
          </a:xfrm>
          <a:prstGeom prst="rect">
            <a:avLst/>
          </a:prstGeom>
        </p:spPr>
      </p:pic>
      <p:sp>
        <p:nvSpPr>
          <p:cNvPr id="5" name="Rectangle 4"/>
          <p:cNvSpPr/>
          <p:nvPr/>
        </p:nvSpPr>
        <p:spPr>
          <a:xfrm>
            <a:off x="300788" y="691357"/>
            <a:ext cx="508509" cy="564514"/>
          </a:xfrm>
          <a:prstGeom prst="rect">
            <a:avLst/>
          </a:prstGeom>
        </p:spPr>
        <p:txBody>
          <a:bodyPr wrap="square">
            <a:spAutoFit/>
          </a:bodyPr>
          <a:lstStyle/>
          <a:p>
            <a:pPr>
              <a:lnSpc>
                <a:spcPct val="107000"/>
              </a:lnSpc>
              <a:spcAft>
                <a:spcPts val="600"/>
              </a:spcAft>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60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300788" y="309992"/>
            <a:ext cx="1538522" cy="1415772"/>
          </a:xfrm>
          <a:prstGeom prst="rect">
            <a:avLst/>
          </a:prstGeom>
        </p:spPr>
        <p:txBody>
          <a:bodyPr wrap="square">
            <a:spAutoFit/>
          </a:bodyPr>
          <a:lstStyle/>
          <a:p>
            <a:r>
              <a:rPr lang="en-US" b="1" dirty="0" smtClean="0">
                <a:latin typeface="Arial-BoldMT"/>
              </a:rPr>
              <a:t>Content </a:t>
            </a:r>
          </a:p>
          <a:p>
            <a:endParaRPr lang="en-US" b="1" dirty="0" smtClean="0">
              <a:latin typeface="Arial-BoldMT"/>
            </a:endParaRPr>
          </a:p>
          <a:p>
            <a:r>
              <a:rPr lang="en-US" sz="1600" b="1" dirty="0" smtClean="0">
                <a:latin typeface="Arial-BoldMT"/>
              </a:rPr>
              <a:t>For ex:-</a:t>
            </a:r>
          </a:p>
          <a:p>
            <a:r>
              <a:rPr lang="en-US" sz="1600" dirty="0" smtClean="0">
                <a:solidFill>
                  <a:schemeClr val="tx2"/>
                </a:solidFill>
                <a:latin typeface="Calibri" panose="020F0502020204030204" pitchFamily="34" charset="0"/>
                <a:cs typeface="Calibri" panose="020F0502020204030204" pitchFamily="34" charset="0"/>
              </a:rPr>
              <a:t>Few of the ECM capabilities</a:t>
            </a:r>
            <a:endParaRPr lang="en-US" sz="16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74902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60</a:t>
            </a:fld>
            <a:endParaRPr lang="en-US" dirty="0"/>
          </a:p>
        </p:txBody>
      </p:sp>
      <p:sp>
        <p:nvSpPr>
          <p:cNvPr id="4" name="TextBox 3"/>
          <p:cNvSpPr txBox="1"/>
          <p:nvPr/>
        </p:nvSpPr>
        <p:spPr>
          <a:xfrm>
            <a:off x="367863" y="0"/>
            <a:ext cx="8702565" cy="3524491"/>
          </a:xfrm>
          <a:prstGeom prst="rect">
            <a:avLst/>
          </a:prstGeom>
        </p:spPr>
        <p:txBody>
          <a:bodyPr wrap="square" lIns="0" tIns="0" rIns="0" bIns="0" rtlCol="0">
            <a:spAutoFit/>
          </a:bodyPr>
          <a:lstStyle/>
          <a:p>
            <a:pPr>
              <a:lnSpc>
                <a:spcPct val="107000"/>
              </a:lnSpc>
              <a:spcBef>
                <a:spcPts val="600"/>
              </a:spcBef>
              <a:spcAft>
                <a:spcPts val="600"/>
              </a:spcAft>
            </a:pPr>
            <a:endParaRPr lang="en-US" b="1" dirty="0">
              <a:latin typeface="Calibri" panose="020F0502020204030204" pitchFamily="34" charset="0"/>
              <a:ea typeface="Calibri" panose="020F0502020204030204" pitchFamily="34" charset="0"/>
              <a:cs typeface="Calibri" panose="020F0502020204030204" pitchFamily="34" charset="0"/>
            </a:endParaRPr>
          </a:p>
          <a:p>
            <a:pPr fontAlgn="base"/>
            <a:r>
              <a:rPr lang="en-US" sz="1600" dirty="0" smtClean="0"/>
              <a:t>Eleven </a:t>
            </a:r>
            <a:r>
              <a:rPr lang="en-US" sz="1600" dirty="0"/>
              <a:t>powerful reasons you need IBM Content Navigator</a:t>
            </a:r>
          </a:p>
          <a:p>
            <a:pPr fontAlgn="base"/>
            <a:endParaRPr lang="en-US" dirty="0"/>
          </a:p>
          <a:p>
            <a:pPr marL="342900" indent="-342900" fontAlgn="base">
              <a:buFont typeface="+mj-lt"/>
              <a:buAutoNum type="arabicPeriod"/>
            </a:pPr>
            <a:r>
              <a:rPr lang="en-US" sz="1400" dirty="0">
                <a:solidFill>
                  <a:schemeClr val="tx2"/>
                </a:solidFill>
                <a:latin typeface="Calibri" panose="020F0502020204030204" pitchFamily="34" charset="0"/>
              </a:rPr>
              <a:t>Take your ECM solution to the next </a:t>
            </a:r>
            <a:r>
              <a:rPr lang="en-US" sz="1400" dirty="0" smtClean="0">
                <a:solidFill>
                  <a:schemeClr val="tx2"/>
                </a:solidFill>
                <a:latin typeface="Calibri" panose="020F0502020204030204" pitchFamily="34" charset="0"/>
              </a:rPr>
              <a:t>level</a:t>
            </a:r>
            <a:endParaRPr lang="en-US" sz="1400" dirty="0">
              <a:solidFill>
                <a:schemeClr val="tx2"/>
              </a:solidFill>
              <a:latin typeface="Calibri" panose="020F0502020204030204" pitchFamily="34" charset="0"/>
            </a:endParaRPr>
          </a:p>
          <a:p>
            <a:pPr marL="342900" indent="-342900" fontAlgn="base">
              <a:buFont typeface="+mj-lt"/>
              <a:buAutoNum type="arabicPeriod"/>
            </a:pPr>
            <a:r>
              <a:rPr lang="en-US" sz="1400" dirty="0">
                <a:solidFill>
                  <a:schemeClr val="tx2"/>
                </a:solidFill>
                <a:latin typeface="Calibri" panose="020F0502020204030204" pitchFamily="34" charset="0"/>
              </a:rPr>
              <a:t>Integrate with powerful business applications</a:t>
            </a:r>
          </a:p>
          <a:p>
            <a:pPr marL="342900" indent="-342900" fontAlgn="base">
              <a:buFont typeface="+mj-lt"/>
              <a:buAutoNum type="arabicPeriod"/>
            </a:pPr>
            <a:r>
              <a:rPr lang="en-US" sz="1400" dirty="0">
                <a:solidFill>
                  <a:schemeClr val="tx2"/>
                </a:solidFill>
                <a:latin typeface="Calibri" panose="020F0502020204030204" pitchFamily="34" charset="0"/>
              </a:rPr>
              <a:t>Create your own ECM apps</a:t>
            </a:r>
          </a:p>
          <a:p>
            <a:pPr marL="342900" indent="-342900" fontAlgn="base">
              <a:buFont typeface="+mj-lt"/>
              <a:buAutoNum type="arabicPeriod"/>
            </a:pPr>
            <a:r>
              <a:rPr lang="en-US" sz="1400" dirty="0">
                <a:solidFill>
                  <a:schemeClr val="tx2"/>
                </a:solidFill>
                <a:latin typeface="Calibri" panose="020F0502020204030204" pitchFamily="34" charset="0"/>
              </a:rPr>
              <a:t>Empower your ECM users</a:t>
            </a:r>
          </a:p>
          <a:p>
            <a:pPr marL="342900" indent="-342900" fontAlgn="base">
              <a:buFont typeface="+mj-lt"/>
              <a:buAutoNum type="arabicPeriod"/>
            </a:pPr>
            <a:r>
              <a:rPr lang="en-US" sz="1400" dirty="0">
                <a:solidFill>
                  <a:schemeClr val="tx2"/>
                </a:solidFill>
                <a:latin typeface="Calibri" panose="020F0502020204030204" pitchFamily="34" charset="0"/>
              </a:rPr>
              <a:t>Access and use trusted content fast</a:t>
            </a:r>
          </a:p>
          <a:p>
            <a:pPr marL="342900" indent="-342900" fontAlgn="base">
              <a:buFont typeface="+mj-lt"/>
              <a:buAutoNum type="arabicPeriod"/>
            </a:pPr>
            <a:r>
              <a:rPr lang="en-US" sz="1400" dirty="0">
                <a:solidFill>
                  <a:schemeClr val="tx2"/>
                </a:solidFill>
                <a:latin typeface="Calibri" panose="020F0502020204030204" pitchFamily="34" charset="0"/>
              </a:rPr>
              <a:t>Leverage easy-to-use APIs</a:t>
            </a:r>
          </a:p>
          <a:p>
            <a:pPr marL="342900" indent="-342900" fontAlgn="base">
              <a:buFont typeface="+mj-lt"/>
              <a:buAutoNum type="arabicPeriod"/>
            </a:pPr>
            <a:r>
              <a:rPr lang="en-US" sz="1400" dirty="0">
                <a:solidFill>
                  <a:schemeClr val="tx2"/>
                </a:solidFill>
                <a:latin typeface="Calibri" panose="020F0502020204030204" pitchFamily="34" charset="0"/>
              </a:rPr>
              <a:t>Protect sensitive data with role-based redaction</a:t>
            </a:r>
          </a:p>
          <a:p>
            <a:pPr marL="342900" indent="-342900" fontAlgn="base">
              <a:buFont typeface="+mj-lt"/>
              <a:buAutoNum type="arabicPeriod"/>
            </a:pPr>
            <a:r>
              <a:rPr lang="en-US" sz="1400" dirty="0">
                <a:solidFill>
                  <a:schemeClr val="tx2"/>
                </a:solidFill>
                <a:latin typeface="Calibri" panose="020F0502020204030204" pitchFamily="34" charset="0"/>
              </a:rPr>
              <a:t>Empower teams and project sites with </a:t>
            </a:r>
            <a:r>
              <a:rPr lang="en-US" sz="1400" dirty="0" err="1">
                <a:solidFill>
                  <a:schemeClr val="tx2"/>
                </a:solidFill>
                <a:latin typeface="Calibri" panose="020F0502020204030204" pitchFamily="34" charset="0"/>
              </a:rPr>
              <a:t>Teamspaces</a:t>
            </a:r>
            <a:endParaRPr lang="en-US" sz="1400" dirty="0">
              <a:solidFill>
                <a:schemeClr val="tx2"/>
              </a:solidFill>
              <a:latin typeface="Calibri" panose="020F0502020204030204" pitchFamily="34" charset="0"/>
            </a:endParaRPr>
          </a:p>
          <a:p>
            <a:pPr marL="342900" indent="-342900" fontAlgn="base">
              <a:buFont typeface="+mj-lt"/>
              <a:buAutoNum type="arabicPeriod"/>
            </a:pPr>
            <a:r>
              <a:rPr lang="en-US" sz="1400" dirty="0">
                <a:solidFill>
                  <a:schemeClr val="tx2"/>
                </a:solidFill>
                <a:latin typeface="Calibri" panose="020F0502020204030204" pitchFamily="34" charset="0"/>
              </a:rPr>
              <a:t>Provide end users with an improved, modern user experience</a:t>
            </a:r>
          </a:p>
          <a:p>
            <a:pPr marL="342900" indent="-342900" fontAlgn="base">
              <a:buFont typeface="+mj-lt"/>
              <a:buAutoNum type="arabicPeriod"/>
            </a:pPr>
            <a:r>
              <a:rPr lang="en-US" sz="1400" dirty="0">
                <a:solidFill>
                  <a:schemeClr val="tx2"/>
                </a:solidFill>
                <a:latin typeface="Calibri" panose="020F0502020204030204" pitchFamily="34" charset="0"/>
              </a:rPr>
              <a:t>Improve productivity by merging and splitting documents</a:t>
            </a:r>
          </a:p>
          <a:p>
            <a:pPr marL="342900" indent="-342900" fontAlgn="base">
              <a:buFont typeface="+mj-lt"/>
              <a:buAutoNum type="arabicPeriod"/>
            </a:pPr>
            <a:r>
              <a:rPr lang="en-US" sz="1400" dirty="0">
                <a:solidFill>
                  <a:schemeClr val="tx2"/>
                </a:solidFill>
                <a:latin typeface="Calibri" panose="020F0502020204030204" pitchFamily="34" charset="0"/>
              </a:rPr>
              <a:t>Create and edit files using desktop application editors</a:t>
            </a:r>
          </a:p>
          <a:p>
            <a:pPr>
              <a:lnSpc>
                <a:spcPct val="107000"/>
              </a:lnSpc>
              <a:spcBef>
                <a:spcPts val="600"/>
              </a:spcBef>
              <a:spcAft>
                <a:spcPts val="600"/>
              </a:spcAft>
            </a:pPr>
            <a:endParaRPr lang="en-US" sz="11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52328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61</a:t>
            </a:fld>
            <a:endParaRPr lang="en-US" dirty="0"/>
          </a:p>
        </p:txBody>
      </p:sp>
      <p:sp>
        <p:nvSpPr>
          <p:cNvPr id="4" name="TextBox 3"/>
          <p:cNvSpPr txBox="1"/>
          <p:nvPr/>
        </p:nvSpPr>
        <p:spPr>
          <a:xfrm>
            <a:off x="367863" y="0"/>
            <a:ext cx="8702565" cy="3662990"/>
          </a:xfrm>
          <a:prstGeom prst="rect">
            <a:avLst/>
          </a:prstGeom>
        </p:spPr>
        <p:txBody>
          <a:bodyPr wrap="square" lIns="0" tIns="0" rIns="0" bIns="0" rtlCol="0">
            <a:spAutoFit/>
          </a:bodyPr>
          <a:lstStyle/>
          <a:p>
            <a:pPr>
              <a:lnSpc>
                <a:spcPct val="107000"/>
              </a:lnSpc>
              <a:spcBef>
                <a:spcPts val="600"/>
              </a:spcBef>
              <a:spcAft>
                <a:spcPts val="600"/>
              </a:spcAft>
            </a:pPr>
            <a:endParaRPr lang="en-US" b="1" dirty="0">
              <a:latin typeface="Calibri" panose="020F0502020204030204" pitchFamily="34" charset="0"/>
              <a:ea typeface="Calibri" panose="020F0502020204030204" pitchFamily="34" charset="0"/>
              <a:cs typeface="Calibri" panose="020F0502020204030204" pitchFamily="34" charset="0"/>
            </a:endParaRPr>
          </a:p>
          <a:p>
            <a:pPr fontAlgn="base"/>
            <a:endParaRPr lang="en-US" sz="1200" b="1" dirty="0">
              <a:latin typeface="Calibri" panose="020F0502020204030204" pitchFamily="34" charset="0"/>
              <a:hlinkClick r:id="rId2"/>
            </a:endParaRPr>
          </a:p>
          <a:p>
            <a:pPr fontAlgn="base"/>
            <a:r>
              <a:rPr lang="en-US" sz="1400" b="1" dirty="0">
                <a:latin typeface="Calibri" panose="020F0502020204030204" pitchFamily="34" charset="0"/>
                <a:hlinkClick r:id="rId2"/>
              </a:rPr>
              <a:t>Connecting and configuring </a:t>
            </a:r>
            <a:r>
              <a:rPr lang="en-US" sz="1400" b="1" dirty="0" smtClean="0">
                <a:latin typeface="Calibri" panose="020F0502020204030204" pitchFamily="34" charset="0"/>
                <a:hlinkClick r:id="rId2"/>
              </a:rPr>
              <a:t>- IBM </a:t>
            </a:r>
            <a:r>
              <a:rPr lang="en-US" sz="1400" b="1" dirty="0">
                <a:latin typeface="Calibri" panose="020F0502020204030204" pitchFamily="34" charset="0"/>
                <a:hlinkClick r:id="rId2"/>
              </a:rPr>
              <a:t>Content Manager </a:t>
            </a:r>
            <a:r>
              <a:rPr lang="en-US" sz="1400" b="1" dirty="0" smtClean="0">
                <a:latin typeface="Calibri" panose="020F0502020204030204" pitchFamily="34" charset="0"/>
                <a:hlinkClick r:id="rId2"/>
              </a:rPr>
              <a:t>repositories</a:t>
            </a:r>
            <a:r>
              <a:rPr lang="en-US" sz="1400" b="1" dirty="0" smtClean="0">
                <a:latin typeface="Calibri" panose="020F0502020204030204" pitchFamily="34" charset="0"/>
              </a:rPr>
              <a:t> &amp; </a:t>
            </a:r>
            <a:r>
              <a:rPr lang="en-US" sz="1400" b="1" dirty="0">
                <a:latin typeface="Calibri" panose="020F0502020204030204" pitchFamily="34" charset="0"/>
                <a:hlinkClick r:id="rId3"/>
              </a:rPr>
              <a:t>IBM Content Manager </a:t>
            </a:r>
            <a:r>
              <a:rPr lang="en-US" sz="1400" b="1" dirty="0" err="1">
                <a:latin typeface="Calibri" panose="020F0502020204030204" pitchFamily="34" charset="0"/>
                <a:hlinkClick r:id="rId3"/>
              </a:rPr>
              <a:t>OnDemand</a:t>
            </a:r>
            <a:r>
              <a:rPr lang="en-US" sz="1400" b="1" dirty="0">
                <a:latin typeface="Calibri" panose="020F0502020204030204" pitchFamily="34" charset="0"/>
                <a:hlinkClick r:id="rId3"/>
              </a:rPr>
              <a:t> repositories</a:t>
            </a:r>
            <a:endParaRPr lang="en-US" sz="1400" b="1" dirty="0">
              <a:latin typeface="Calibri" panose="020F0502020204030204" pitchFamily="34" charset="0"/>
            </a:endParaRPr>
          </a:p>
          <a:p>
            <a:pPr fontAlgn="base"/>
            <a:r>
              <a:rPr lang="en-US" sz="1100" dirty="0">
                <a:latin typeface="Calibri" panose="020F0502020204030204" pitchFamily="34" charset="0"/>
              </a:rPr>
              <a:t/>
            </a:r>
            <a:br>
              <a:rPr lang="en-US" sz="1100" dirty="0">
                <a:latin typeface="Calibri" panose="020F0502020204030204" pitchFamily="34" charset="0"/>
              </a:rPr>
            </a:br>
            <a:r>
              <a:rPr lang="en-US" sz="1100" dirty="0">
                <a:solidFill>
                  <a:schemeClr val="tx2"/>
                </a:solidFill>
                <a:latin typeface="Calibri" panose="020F0502020204030204" pitchFamily="34" charset="0"/>
              </a:rPr>
              <a:t>To access the content in an IBM Content Manager </a:t>
            </a:r>
            <a:r>
              <a:rPr lang="en-US" sz="1100" dirty="0" smtClean="0">
                <a:solidFill>
                  <a:schemeClr val="tx2"/>
                </a:solidFill>
                <a:latin typeface="Calibri" panose="020F0502020204030204" pitchFamily="34" charset="0"/>
              </a:rPr>
              <a:t>repository / CMOD, </a:t>
            </a:r>
            <a:r>
              <a:rPr lang="en-US" sz="1100" dirty="0">
                <a:solidFill>
                  <a:schemeClr val="tx2"/>
                </a:solidFill>
                <a:latin typeface="Calibri" panose="020F0502020204030204" pitchFamily="34" charset="0"/>
              </a:rPr>
              <a:t>you must first connect to at least one repository and configure it to use IBM Content Navigator as a web client. After you connect to and configure the repository, you must associate a desktop to enable users to access the content.</a:t>
            </a:r>
          </a:p>
          <a:p>
            <a:pPr fontAlgn="base"/>
            <a:endParaRPr lang="en-US" sz="1100" b="1" dirty="0">
              <a:latin typeface="Calibri" panose="020F0502020204030204" pitchFamily="34" charset="0"/>
              <a:hlinkClick r:id="rId3"/>
            </a:endParaRPr>
          </a:p>
          <a:p>
            <a:pPr fontAlgn="base"/>
            <a:endParaRPr lang="en-US" sz="1100" b="1" dirty="0">
              <a:latin typeface="Calibri" panose="020F0502020204030204" pitchFamily="34" charset="0"/>
              <a:hlinkClick r:id="rId4"/>
            </a:endParaRPr>
          </a:p>
          <a:p>
            <a:pPr fontAlgn="base"/>
            <a:r>
              <a:rPr lang="en-US" sz="1600" b="1" dirty="0">
                <a:latin typeface="Calibri" panose="020F0502020204030204" pitchFamily="34" charset="0"/>
                <a:hlinkClick r:id="rId4"/>
              </a:rPr>
              <a:t>Connecting and configuring IBM FileNet Content Manager repositories</a:t>
            </a:r>
            <a:endParaRPr lang="en-US" sz="1600" b="1" dirty="0">
              <a:latin typeface="Calibri" panose="020F0502020204030204" pitchFamily="34" charset="0"/>
            </a:endParaRPr>
          </a:p>
          <a:p>
            <a:pPr fontAlgn="base"/>
            <a:r>
              <a:rPr lang="en-US" sz="1100" dirty="0">
                <a:latin typeface="Calibri" panose="020F0502020204030204" pitchFamily="34" charset="0"/>
              </a:rPr>
              <a:t/>
            </a:r>
            <a:br>
              <a:rPr lang="en-US" sz="1100" dirty="0">
                <a:latin typeface="Calibri" panose="020F0502020204030204" pitchFamily="34" charset="0"/>
              </a:rPr>
            </a:br>
            <a:r>
              <a:rPr lang="en-US" sz="1100" dirty="0">
                <a:solidFill>
                  <a:schemeClr val="tx2"/>
                </a:solidFill>
                <a:latin typeface="Calibri" panose="020F0502020204030204" pitchFamily="34" charset="0"/>
              </a:rPr>
              <a:t>To access IBM FileNet® P8 repository content, you must first connect to at least one repository and configure it to use IBM Content Navigator. After you connect to and configure the repository, you must associate the repository with a desktop.</a:t>
            </a:r>
          </a:p>
          <a:p>
            <a:pPr fontAlgn="base"/>
            <a:endParaRPr lang="en-US" sz="1100" b="1" dirty="0">
              <a:latin typeface="Calibri" panose="020F0502020204030204" pitchFamily="34" charset="0"/>
              <a:hlinkClick r:id="rId5"/>
            </a:endParaRPr>
          </a:p>
          <a:p>
            <a:pPr fontAlgn="base"/>
            <a:endParaRPr lang="en-US" sz="1100" b="1" dirty="0">
              <a:latin typeface="Calibri" panose="020F0502020204030204" pitchFamily="34" charset="0"/>
              <a:hlinkClick r:id="rId5"/>
            </a:endParaRPr>
          </a:p>
          <a:p>
            <a:pPr fontAlgn="base"/>
            <a:r>
              <a:rPr lang="en-US" sz="1400" b="1" dirty="0">
                <a:latin typeface="Calibri" panose="020F0502020204030204" pitchFamily="34" charset="0"/>
                <a:hlinkClick r:id="rId5"/>
              </a:rPr>
              <a:t>Connecting and configuring Content Management Interoperability Services (CMIS) repositories</a:t>
            </a:r>
            <a:endParaRPr lang="en-US" sz="1400" b="1" dirty="0">
              <a:latin typeface="Calibri" panose="020F0502020204030204" pitchFamily="34" charset="0"/>
            </a:endParaRPr>
          </a:p>
          <a:p>
            <a:pPr fontAlgn="base"/>
            <a:r>
              <a:rPr lang="en-US" sz="1100" dirty="0">
                <a:latin typeface="Calibri" panose="020F0502020204030204" pitchFamily="34" charset="0"/>
              </a:rPr>
              <a:t/>
            </a:r>
            <a:br>
              <a:rPr lang="en-US" sz="1100" dirty="0">
                <a:latin typeface="Calibri" panose="020F0502020204030204" pitchFamily="34" charset="0"/>
              </a:rPr>
            </a:br>
            <a:r>
              <a:rPr lang="en-US" sz="1100" dirty="0">
                <a:solidFill>
                  <a:schemeClr val="tx2"/>
                </a:solidFill>
                <a:latin typeface="Calibri" panose="020F0502020204030204" pitchFamily="34" charset="0"/>
              </a:rPr>
              <a:t>To access the content in a repository that is enabled for Content Management Interoperability Services (CMIS), the repository must be defined and associated with at least one desktop.</a:t>
            </a:r>
          </a:p>
          <a:p>
            <a:pPr>
              <a:lnSpc>
                <a:spcPct val="107000"/>
              </a:lnSpc>
              <a:spcBef>
                <a:spcPts val="600"/>
              </a:spcBef>
              <a:spcAft>
                <a:spcPts val="600"/>
              </a:spcAft>
            </a:pPr>
            <a:endParaRPr lang="en-US" sz="11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31568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62</a:t>
            </a:fld>
            <a:endParaRPr lang="en-US" dirty="0"/>
          </a:p>
        </p:txBody>
      </p:sp>
      <p:sp>
        <p:nvSpPr>
          <p:cNvPr id="4" name="TextBox 3"/>
          <p:cNvSpPr txBox="1"/>
          <p:nvPr/>
        </p:nvSpPr>
        <p:spPr>
          <a:xfrm>
            <a:off x="367863" y="0"/>
            <a:ext cx="8702565" cy="816057"/>
          </a:xfrm>
          <a:prstGeom prst="rect">
            <a:avLst/>
          </a:prstGeom>
        </p:spPr>
        <p:txBody>
          <a:bodyPr wrap="square" lIns="0" tIns="0" rIns="0" bIns="0" rtlCol="0">
            <a:spAutoFit/>
          </a:bodyPr>
          <a:lstStyle/>
          <a:p>
            <a:pPr>
              <a:lnSpc>
                <a:spcPct val="107000"/>
              </a:lnSpc>
              <a:spcBef>
                <a:spcPts val="600"/>
              </a:spcBef>
              <a:spcAft>
                <a:spcPts val="600"/>
              </a:spcAft>
            </a:pPr>
            <a:endParaRPr lang="en-US" b="1" dirty="0">
              <a:latin typeface="Calibri" panose="020F0502020204030204" pitchFamily="34" charset="0"/>
              <a:ea typeface="Calibri" panose="020F0502020204030204" pitchFamily="34" charset="0"/>
              <a:cs typeface="Calibri" panose="020F0502020204030204" pitchFamily="34" charset="0"/>
            </a:endParaRPr>
          </a:p>
          <a:p>
            <a:pPr fontAlgn="base"/>
            <a:endParaRPr lang="en-US" sz="1200" b="1" dirty="0">
              <a:latin typeface="Calibri" panose="020F0502020204030204" pitchFamily="34" charset="0"/>
              <a:hlinkClick r:id="rId2"/>
            </a:endParaRPr>
          </a:p>
          <a:p>
            <a:pPr>
              <a:lnSpc>
                <a:spcPct val="107000"/>
              </a:lnSpc>
              <a:spcBef>
                <a:spcPts val="600"/>
              </a:spcBef>
              <a:spcAft>
                <a:spcPts val="600"/>
              </a:spcAft>
            </a:pPr>
            <a:endParaRPr lang="en-US" sz="11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2" name="Rectangle 1"/>
          <p:cNvSpPr>
            <a:spLocks noChangeArrowheads="1"/>
          </p:cNvSpPr>
          <p:nvPr/>
        </p:nvSpPr>
        <p:spPr bwMode="auto">
          <a:xfrm>
            <a:off x="469843" y="398275"/>
            <a:ext cx="8349742" cy="37087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eaLnBrk="1" hangingPunct="1">
              <a:lnSpc>
                <a:spcPct val="100000"/>
              </a:lnSpc>
              <a:spcBef>
                <a:spcPct val="0"/>
              </a:spcBef>
              <a:spcAft>
                <a:spcPct val="0"/>
              </a:spcAft>
              <a:buClrTx/>
              <a:buSzTx/>
              <a:buFontTx/>
              <a:buNone/>
              <a:tabLst/>
            </a:pPr>
            <a:r>
              <a:rPr lang="en-US" altLang="en-US" sz="1400" b="1" dirty="0" err="1">
                <a:latin typeface="Calibri" panose="020F0502020204030204" pitchFamily="34" charset="0"/>
              </a:rPr>
              <a:t>Teamspaces</a:t>
            </a:r>
            <a:endParaRPr lang="en-US" altLang="en-US" sz="1400" b="1" dirty="0">
              <a:latin typeface="Calibri" panose="020F0502020204030204" pitchFamily="34" charset="0"/>
            </a:endParaRPr>
          </a:p>
          <a:p>
            <a:pPr marR="0" lvl="0" indent="0" eaLnBrk="1" hangingPunct="1">
              <a:lnSpc>
                <a:spcPct val="100000"/>
              </a:lnSpc>
              <a:spcBef>
                <a:spcPct val="0"/>
              </a:spcBef>
              <a:spcAft>
                <a:spcPct val="0"/>
              </a:spcAft>
              <a:buClrTx/>
              <a:buSzTx/>
              <a:buFontTx/>
              <a:buNone/>
              <a:tabLst/>
            </a:pPr>
            <a:endParaRPr lang="en-US" altLang="en-US" sz="1200" b="1" dirty="0">
              <a:latin typeface="Calibri" panose="020F0502020204030204" pitchFamily="34" charset="0"/>
            </a:endParaRPr>
          </a:p>
          <a:p>
            <a:r>
              <a:rPr lang="en-US" sz="1200" dirty="0" err="1">
                <a:solidFill>
                  <a:schemeClr val="tx2"/>
                </a:solidFill>
                <a:latin typeface="Calibri" panose="020F0502020204030204" pitchFamily="34" charset="0"/>
              </a:rPr>
              <a:t>Teamspaces</a:t>
            </a:r>
            <a:r>
              <a:rPr lang="en-US" sz="1200" dirty="0">
                <a:solidFill>
                  <a:schemeClr val="tx2"/>
                </a:solidFill>
                <a:latin typeface="Calibri" panose="020F0502020204030204" pitchFamily="34" charset="0"/>
              </a:rPr>
              <a:t> provide a focused view of the relevant documents, folders, and searches that a team needs to complete their tasks. You can use </a:t>
            </a:r>
            <a:r>
              <a:rPr lang="en-US" sz="1200" dirty="0" err="1">
                <a:solidFill>
                  <a:schemeClr val="tx2"/>
                </a:solidFill>
                <a:latin typeface="Calibri" panose="020F0502020204030204" pitchFamily="34" charset="0"/>
              </a:rPr>
              <a:t>teamspaces</a:t>
            </a:r>
            <a:r>
              <a:rPr lang="en-US" sz="1200" dirty="0">
                <a:solidFill>
                  <a:schemeClr val="tx2"/>
                </a:solidFill>
                <a:latin typeface="Calibri" panose="020F0502020204030204" pitchFamily="34" charset="0"/>
              </a:rPr>
              <a:t> to organize and share content, facilitate recurring work, and group specific items such as documents, folders, and searches that are needed to work on a project. If you plan to use </a:t>
            </a:r>
            <a:r>
              <a:rPr lang="en-US" sz="1200" dirty="0" err="1">
                <a:solidFill>
                  <a:schemeClr val="tx2"/>
                </a:solidFill>
                <a:latin typeface="Calibri" panose="020F0502020204030204" pitchFamily="34" charset="0"/>
              </a:rPr>
              <a:t>teamspaces</a:t>
            </a:r>
            <a:r>
              <a:rPr lang="en-US" sz="1200" dirty="0">
                <a:solidFill>
                  <a:schemeClr val="tx2"/>
                </a:solidFill>
                <a:latin typeface="Calibri" panose="020F0502020204030204" pitchFamily="34" charset="0"/>
              </a:rPr>
              <a:t> with your IBM® FileNet® P8system, you must determine who will be able to create and modify roles, templates, and </a:t>
            </a:r>
            <a:r>
              <a:rPr lang="en-US" sz="1200" dirty="0" err="1">
                <a:solidFill>
                  <a:schemeClr val="tx2"/>
                </a:solidFill>
                <a:latin typeface="Calibri" panose="020F0502020204030204" pitchFamily="34" charset="0"/>
              </a:rPr>
              <a:t>teamspaces</a:t>
            </a:r>
            <a:r>
              <a:rPr lang="en-US" sz="1200" dirty="0">
                <a:solidFill>
                  <a:schemeClr val="tx2"/>
                </a:solidFill>
                <a:latin typeface="Calibri" panose="020F0502020204030204" pitchFamily="34" charset="0"/>
              </a:rPr>
              <a:t>.</a:t>
            </a:r>
          </a:p>
          <a:p>
            <a:endParaRPr lang="en-US" sz="1200" dirty="0">
              <a:solidFill>
                <a:schemeClr val="tx2"/>
              </a:solidFill>
              <a:latin typeface="Calibri" panose="020F0502020204030204" pitchFamily="34" charset="0"/>
            </a:endParaRPr>
          </a:p>
          <a:p>
            <a:r>
              <a:rPr lang="en-US" sz="1200" dirty="0">
                <a:solidFill>
                  <a:schemeClr val="tx2"/>
                </a:solidFill>
                <a:latin typeface="Calibri" panose="020F0502020204030204" pitchFamily="34" charset="0"/>
              </a:rPr>
              <a:t>When you enable the </a:t>
            </a:r>
            <a:r>
              <a:rPr lang="en-US" sz="1200" dirty="0" err="1">
                <a:solidFill>
                  <a:schemeClr val="tx2"/>
                </a:solidFill>
                <a:latin typeface="Calibri" panose="020F0502020204030204" pitchFamily="34" charset="0"/>
              </a:rPr>
              <a:t>teamspace</a:t>
            </a:r>
            <a:r>
              <a:rPr lang="en-US" sz="1200" dirty="0">
                <a:solidFill>
                  <a:schemeClr val="tx2"/>
                </a:solidFill>
                <a:latin typeface="Calibri" panose="020F0502020204030204" pitchFamily="34" charset="0"/>
              </a:rPr>
              <a:t> feature on a repository from the administration tool, IBM Content Navigator runs the </a:t>
            </a:r>
            <a:r>
              <a:rPr lang="en-US" sz="1200" dirty="0" err="1">
                <a:solidFill>
                  <a:schemeClr val="tx2"/>
                </a:solidFill>
                <a:latin typeface="Calibri" panose="020F0502020204030204" pitchFamily="34" charset="0"/>
              </a:rPr>
              <a:t>teamspace</a:t>
            </a:r>
            <a:r>
              <a:rPr lang="en-US" sz="1200" dirty="0">
                <a:solidFill>
                  <a:schemeClr val="tx2"/>
                </a:solidFill>
                <a:latin typeface="Calibri" panose="020F0502020204030204" pitchFamily="34" charset="0"/>
              </a:rPr>
              <a:t> add-on on the repository. After you run the add-on, you can use the IBM Content Navigator administration tool to specify the users and groups that need to be able to create and view </a:t>
            </a:r>
            <a:r>
              <a:rPr lang="en-US" sz="1200" dirty="0" err="1">
                <a:solidFill>
                  <a:schemeClr val="tx2"/>
                </a:solidFill>
                <a:latin typeface="Calibri" panose="020F0502020204030204" pitchFamily="34" charset="0"/>
              </a:rPr>
              <a:t>teamspace</a:t>
            </a:r>
            <a:r>
              <a:rPr lang="en-US" sz="1200" dirty="0">
                <a:solidFill>
                  <a:schemeClr val="tx2"/>
                </a:solidFill>
                <a:latin typeface="Calibri" panose="020F0502020204030204" pitchFamily="34" charset="0"/>
              </a:rPr>
              <a:t> objects. For more information, see </a:t>
            </a:r>
            <a:r>
              <a:rPr lang="en-US" sz="1200" dirty="0">
                <a:solidFill>
                  <a:schemeClr val="tx2"/>
                </a:solidFill>
                <a:latin typeface="Calibri" panose="020F0502020204030204" pitchFamily="34" charset="0"/>
                <a:hlinkClick r:id="rId3"/>
              </a:rPr>
              <a:t>Security settings for </a:t>
            </a:r>
            <a:r>
              <a:rPr lang="en-US" sz="1200" dirty="0" err="1">
                <a:solidFill>
                  <a:schemeClr val="tx2"/>
                </a:solidFill>
                <a:latin typeface="Calibri" panose="020F0502020204030204" pitchFamily="34" charset="0"/>
                <a:hlinkClick r:id="rId3"/>
              </a:rPr>
              <a:t>teamspaces</a:t>
            </a:r>
            <a:r>
              <a:rPr lang="en-US" sz="1200" dirty="0">
                <a:solidFill>
                  <a:schemeClr val="tx2"/>
                </a:solidFill>
                <a:latin typeface="Calibri" panose="020F0502020204030204" pitchFamily="34" charset="0"/>
                <a:hlinkClick r:id="rId3"/>
              </a:rPr>
              <a:t> on IBM FileNet P8 repositories</a:t>
            </a:r>
            <a:r>
              <a:rPr lang="en-US" sz="1200" dirty="0">
                <a:solidFill>
                  <a:schemeClr val="tx2"/>
                </a:solidFill>
                <a:latin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323232"/>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rgbClr val="323232"/>
                </a:solidFill>
                <a:effectLst/>
                <a:latin typeface="Calibri" panose="020F0502020204030204" pitchFamily="34" charset="0"/>
              </a:rPr>
              <a:t>If </a:t>
            </a:r>
            <a:r>
              <a:rPr kumimoji="0" lang="en-US" altLang="en-US" sz="1200" b="0" i="0" u="none" strike="noStrike" cap="none" normalizeH="0" baseline="0" dirty="0">
                <a:ln>
                  <a:noFill/>
                </a:ln>
                <a:solidFill>
                  <a:srgbClr val="323232"/>
                </a:solidFill>
                <a:effectLst/>
                <a:latin typeface="Calibri" panose="020F0502020204030204" pitchFamily="34" charset="0"/>
              </a:rPr>
              <a:t>you want to use the same ACL to manage access to </a:t>
            </a:r>
            <a:r>
              <a:rPr kumimoji="0" lang="en-US" altLang="en-US" sz="1200" b="0" i="0" u="none" strike="noStrike" cap="none" normalizeH="0" baseline="0" dirty="0" err="1">
                <a:ln>
                  <a:noFill/>
                </a:ln>
                <a:solidFill>
                  <a:srgbClr val="323232"/>
                </a:solidFill>
                <a:effectLst/>
                <a:latin typeface="Calibri" panose="020F0502020204030204" pitchFamily="34" charset="0"/>
              </a:rPr>
              <a:t>teamspaces</a:t>
            </a:r>
            <a:r>
              <a:rPr kumimoji="0" lang="en-US" altLang="en-US" sz="1200" b="0" i="0" u="none" strike="noStrike" cap="none" normalizeH="0" baseline="0" dirty="0">
                <a:ln>
                  <a:noFill/>
                </a:ln>
                <a:solidFill>
                  <a:srgbClr val="323232"/>
                </a:solidFill>
                <a:effectLst/>
                <a:latin typeface="Calibri" panose="020F0502020204030204" pitchFamily="34" charset="0"/>
              </a:rPr>
              <a:t>, documents, and folders, you can use the IBM Content Navigator administration tool to associate users with </a:t>
            </a:r>
            <a:r>
              <a:rPr kumimoji="0" lang="en-US" altLang="en-US" sz="1200" b="0" i="0" u="none" strike="noStrike" cap="none" normalizeH="0" baseline="0" dirty="0" err="1">
                <a:ln>
                  <a:noFill/>
                </a:ln>
                <a:solidFill>
                  <a:srgbClr val="323232"/>
                </a:solidFill>
                <a:effectLst/>
                <a:latin typeface="Calibri" panose="020F0502020204030204" pitchFamily="34" charset="0"/>
              </a:rPr>
              <a:t>teamspace</a:t>
            </a:r>
            <a:r>
              <a:rPr kumimoji="0" lang="en-US" altLang="en-US" sz="1200" b="0" i="0" u="none" strike="noStrike" cap="none" normalizeH="0" baseline="0" dirty="0">
                <a:ln>
                  <a:noFill/>
                </a:ln>
                <a:solidFill>
                  <a:srgbClr val="323232"/>
                </a:solidFill>
                <a:effectLst/>
                <a:latin typeface="Calibri" panose="020F0502020204030204" pitchFamily="34" charset="0"/>
              </a:rPr>
              <a:t> roles. When you use the IBM Content Navigator administration tool, the </a:t>
            </a:r>
            <a:r>
              <a:rPr kumimoji="0" lang="en-US" altLang="en-US" sz="1200" b="1" i="0" u="none" strike="noStrike" cap="none" normalizeH="0" baseline="0" dirty="0" err="1">
                <a:ln>
                  <a:noFill/>
                </a:ln>
                <a:solidFill>
                  <a:srgbClr val="323232"/>
                </a:solidFill>
                <a:effectLst/>
                <a:latin typeface="Calibri" panose="020F0502020204030204" pitchFamily="34" charset="0"/>
              </a:rPr>
              <a:t>ClbTeamspaceACL</a:t>
            </a:r>
            <a:r>
              <a:rPr kumimoji="0" lang="en-US" altLang="en-US" sz="1200" b="0" i="0" u="none" strike="noStrike" cap="none" normalizeH="0" baseline="0" dirty="0">
                <a:ln>
                  <a:noFill/>
                </a:ln>
                <a:solidFill>
                  <a:srgbClr val="323232"/>
                </a:solidFill>
                <a:effectLst/>
                <a:latin typeface="Calibri" panose="020F0502020204030204" pitchFamily="34" charset="0"/>
              </a:rPr>
              <a:t> is updated.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323232"/>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23232"/>
                </a:solidFill>
                <a:effectLst/>
                <a:latin typeface="Calibri" panose="020F0502020204030204" pitchFamily="34" charset="0"/>
              </a:rPr>
              <a:t>If you want to use separate ACLs to manage access to </a:t>
            </a:r>
            <a:r>
              <a:rPr kumimoji="0" lang="en-US" altLang="en-US" sz="1200" b="0" i="0" u="none" strike="noStrike" cap="none" normalizeH="0" baseline="0" dirty="0" err="1">
                <a:ln>
                  <a:noFill/>
                </a:ln>
                <a:solidFill>
                  <a:srgbClr val="323232"/>
                </a:solidFill>
                <a:effectLst/>
                <a:latin typeface="Calibri" panose="020F0502020204030204" pitchFamily="34" charset="0"/>
              </a:rPr>
              <a:t>teamspaces</a:t>
            </a:r>
            <a:r>
              <a:rPr kumimoji="0" lang="en-US" altLang="en-US" sz="1200" b="0" i="0" u="none" strike="noStrike" cap="none" normalizeH="0" baseline="0" dirty="0">
                <a:ln>
                  <a:noFill/>
                </a:ln>
                <a:solidFill>
                  <a:srgbClr val="323232"/>
                </a:solidFill>
                <a:effectLst/>
                <a:latin typeface="Calibri" panose="020F0502020204030204" pitchFamily="34" charset="0"/>
              </a:rPr>
              <a:t>, documents, and folders, you must use the IBM Content Manager system administration client to configure security for </a:t>
            </a:r>
            <a:r>
              <a:rPr kumimoji="0" lang="en-US" altLang="en-US" sz="1200" b="0" i="0" u="none" strike="noStrike" cap="none" normalizeH="0" baseline="0" dirty="0" err="1">
                <a:ln>
                  <a:noFill/>
                </a:ln>
                <a:solidFill>
                  <a:srgbClr val="323232"/>
                </a:solidFill>
                <a:effectLst/>
                <a:latin typeface="Calibri" panose="020F0502020204030204" pitchFamily="34" charset="0"/>
              </a:rPr>
              <a:t>teamspaces</a:t>
            </a:r>
            <a:r>
              <a:rPr kumimoji="0" lang="en-US" altLang="en-US" sz="1200" b="0" i="0" u="none" strike="noStrike" cap="none" normalizeH="0" baseline="0" dirty="0">
                <a:ln>
                  <a:noFill/>
                </a:ln>
                <a:solidFill>
                  <a:srgbClr val="323232"/>
                </a:solidFill>
                <a:effectLst/>
                <a:latin typeface="Calibri" panose="020F0502020204030204" pitchFamily="34" charset="0"/>
              </a:rPr>
              <a:t>. For more information on what security to configure, see </a:t>
            </a:r>
            <a:r>
              <a:rPr kumimoji="0" lang="en-US" altLang="en-US" sz="1200" b="0" i="0" u="none" strike="noStrike" cap="none" normalizeH="0" baseline="0" dirty="0">
                <a:ln>
                  <a:noFill/>
                </a:ln>
                <a:solidFill>
                  <a:srgbClr val="734098"/>
                </a:solidFill>
                <a:effectLst/>
                <a:latin typeface="Calibri" panose="020F0502020204030204" pitchFamily="34" charset="0"/>
                <a:hlinkClick r:id="rId4"/>
              </a:rPr>
              <a:t>Customizing the security settings outside of the IBM Content Navigator administration tool</a:t>
            </a:r>
            <a:endParaRPr kumimoji="0" lang="en-US" altLang="en-US" sz="1200" b="0" i="0" u="none" strike="noStrike" cap="none" normalizeH="0" baseline="0" dirty="0">
              <a:ln>
                <a:noFill/>
              </a:ln>
              <a:solidFill>
                <a:srgbClr val="323232"/>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323232"/>
              </a:solidFill>
              <a:effectLst/>
              <a:latin typeface="Calibri" panose="020F0502020204030204" pitchFamily="34" charset="0"/>
            </a:endParaRPr>
          </a:p>
        </p:txBody>
      </p:sp>
    </p:spTree>
    <p:extLst>
      <p:ext uri="{BB962C8B-B14F-4D97-AF65-F5344CB8AC3E}">
        <p14:creationId xmlns:p14="http://schemas.microsoft.com/office/powerpoint/2010/main" val="18169497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63</a:t>
            </a:fld>
            <a:endParaRPr lang="en-US" dirty="0"/>
          </a:p>
        </p:txBody>
      </p:sp>
      <p:sp>
        <p:nvSpPr>
          <p:cNvPr id="4" name="TextBox 3"/>
          <p:cNvSpPr txBox="1"/>
          <p:nvPr/>
        </p:nvSpPr>
        <p:spPr>
          <a:xfrm>
            <a:off x="367863" y="0"/>
            <a:ext cx="8702565" cy="816057"/>
          </a:xfrm>
          <a:prstGeom prst="rect">
            <a:avLst/>
          </a:prstGeom>
        </p:spPr>
        <p:txBody>
          <a:bodyPr wrap="square" lIns="0" tIns="0" rIns="0" bIns="0" rtlCol="0">
            <a:spAutoFit/>
          </a:bodyPr>
          <a:lstStyle/>
          <a:p>
            <a:pPr>
              <a:lnSpc>
                <a:spcPct val="107000"/>
              </a:lnSpc>
              <a:spcBef>
                <a:spcPts val="600"/>
              </a:spcBef>
              <a:spcAft>
                <a:spcPts val="600"/>
              </a:spcAft>
            </a:pPr>
            <a:endParaRPr lang="en-US" b="1" dirty="0">
              <a:latin typeface="Calibri" panose="020F0502020204030204" pitchFamily="34" charset="0"/>
              <a:ea typeface="Calibri" panose="020F0502020204030204" pitchFamily="34" charset="0"/>
              <a:cs typeface="Calibri" panose="020F0502020204030204" pitchFamily="34" charset="0"/>
            </a:endParaRPr>
          </a:p>
          <a:p>
            <a:pPr fontAlgn="base"/>
            <a:endParaRPr lang="en-US" sz="1200" b="1" dirty="0">
              <a:latin typeface="Calibri" panose="020F0502020204030204" pitchFamily="34" charset="0"/>
              <a:hlinkClick r:id="rId2"/>
            </a:endParaRPr>
          </a:p>
          <a:p>
            <a:pPr>
              <a:lnSpc>
                <a:spcPct val="107000"/>
              </a:lnSpc>
              <a:spcBef>
                <a:spcPts val="600"/>
              </a:spcBef>
              <a:spcAft>
                <a:spcPts val="600"/>
              </a:spcAft>
            </a:pPr>
            <a:endParaRPr lang="en-US" sz="11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2" name="Rectangle 1"/>
          <p:cNvSpPr>
            <a:spLocks noChangeArrowheads="1"/>
          </p:cNvSpPr>
          <p:nvPr/>
        </p:nvSpPr>
        <p:spPr bwMode="auto">
          <a:xfrm>
            <a:off x="456494" y="430342"/>
            <a:ext cx="8349742" cy="42319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eaLnBrk="1" hangingPunct="1">
              <a:lnSpc>
                <a:spcPct val="100000"/>
              </a:lnSpc>
              <a:spcBef>
                <a:spcPct val="0"/>
              </a:spcBef>
              <a:spcAft>
                <a:spcPct val="0"/>
              </a:spcAft>
              <a:buClrTx/>
              <a:buSzTx/>
              <a:buFontTx/>
              <a:buNone/>
              <a:tabLst/>
            </a:pPr>
            <a:r>
              <a:rPr lang="en-US" altLang="en-US" sz="1200" b="1" dirty="0">
                <a:latin typeface="Calibri" panose="020F0502020204030204" pitchFamily="34" charset="0"/>
              </a:rPr>
              <a:t>Viewer maps</a:t>
            </a:r>
          </a:p>
          <a:p>
            <a:pPr marR="0" lvl="0" indent="0" eaLnBrk="1" hangingPunct="1">
              <a:lnSpc>
                <a:spcPct val="100000"/>
              </a:lnSpc>
              <a:spcBef>
                <a:spcPct val="0"/>
              </a:spcBef>
              <a:spcAft>
                <a:spcPct val="0"/>
              </a:spcAft>
              <a:buClrTx/>
              <a:buSzTx/>
              <a:buFontTx/>
              <a:buNone/>
              <a:tabLst/>
            </a:pPr>
            <a:endParaRPr lang="en-US" altLang="en-US" sz="1200" b="1" dirty="0">
              <a:latin typeface="Calibri" panose="020F0502020204030204" pitchFamily="34" charset="0"/>
            </a:endParaRPr>
          </a:p>
          <a:p>
            <a:pPr lvl="0" eaLnBrk="1" hangingPunct="1"/>
            <a:r>
              <a:rPr lang="en-US" sz="1200" dirty="0">
                <a:solidFill>
                  <a:schemeClr val="tx2"/>
                </a:solidFill>
                <a:latin typeface="Calibri" panose="020F0502020204030204" pitchFamily="34" charset="0"/>
                <a:cs typeface="Calibri" panose="020F0502020204030204" pitchFamily="34" charset="0"/>
              </a:rPr>
              <a:t>IBM Content Navigator works with several types of viewers. The IBM Content Navigator administration tool includes a default viewer map that specifies which viewer is used to open each file type.</a:t>
            </a:r>
          </a:p>
          <a:p>
            <a:pPr lvl="0" eaLnBrk="1" hangingPunct="1"/>
            <a:endParaRPr lang="en-US" altLang="en-US" sz="1200" b="1"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A viewer map defines which MIME types are associated with each viewer that you want to use. For example, if you want to use the Applet viewer for a desktop, you associate it with the MIME type ANY. You then can add the back up viewers to use, such as Ajax or HTML, if the JRE failed. You can create multiple viewer maps if you want to use different viewers for different desktops, then go to any existing desktop and select a viewer map on that desktop.</a:t>
            </a:r>
          </a:p>
          <a:p>
            <a:r>
              <a:rPr lang="en-US" sz="1200" dirty="0">
                <a:solidFill>
                  <a:schemeClr val="tx2"/>
                </a:solidFill>
                <a:latin typeface="Calibri" panose="020F0502020204030204" pitchFamily="34" charset="0"/>
                <a:cs typeface="Calibri" panose="020F0502020204030204" pitchFamily="34" charset="0"/>
              </a:rPr>
              <a:t>The order in which you list viewer in your viewer map is important. The order determines which viewer is the fallback viewer if a mapping does not work.</a:t>
            </a:r>
          </a:p>
          <a:p>
            <a:r>
              <a:rPr lang="en-US" sz="1200" dirty="0">
                <a:solidFill>
                  <a:schemeClr val="tx2"/>
                </a:solidFill>
                <a:latin typeface="Calibri" panose="020F0502020204030204" pitchFamily="34" charset="0"/>
                <a:cs typeface="Calibri" panose="020F0502020204030204" pitchFamily="34" charset="0"/>
              </a:rPr>
              <a:t>You cannot edit the default viewer map. However, you can create a custom viewer map if you want to use different viewers or add file types to the mapping. You can associate only one viewer map with each desktop in your environment. If you create a viewer map, you must create a desktop to use that viewer map.</a:t>
            </a:r>
          </a:p>
          <a:p>
            <a:r>
              <a:rPr lang="en-US" sz="1200" dirty="0">
                <a:solidFill>
                  <a:schemeClr val="tx2"/>
                </a:solidFill>
                <a:latin typeface="Calibri" panose="020F0502020204030204" pitchFamily="34" charset="0"/>
                <a:cs typeface="Calibri" panose="020F0502020204030204" pitchFamily="34" charset="0"/>
              </a:rPr>
              <a:t>If you are creating a custom viewer, the viewer must be integrated as a plug-in before you can add it to the viewer map.</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Specify the order for the viewers according to which viewer that you use the most. For viewers that implement fallback behavior, map a back-up viewer to the same repository and content types. In the event of fallback, the back-up viewer launches. For example, map a PDF viewer to open for Linux on System z®, with an HTML viewer configured as a backup. If the PDF viewer did not open, the HTML viewer would open. You can use multiple viewers that implement fallback to back up one another, in order of preference.</a:t>
            </a:r>
          </a:p>
          <a:p>
            <a:pPr lvl="0" eaLnBrk="1" hangingPunct="1"/>
            <a:endParaRPr lang="en-US" altLang="en-US" sz="1200" b="1" dirty="0">
              <a:latin typeface="Calibri" panose="020F0502020204030204" pitchFamily="34" charset="0"/>
            </a:endParaRPr>
          </a:p>
          <a:p>
            <a:pPr marR="0" lvl="0" indent="0" eaLnBrk="1" hangingPunct="1">
              <a:lnSpc>
                <a:spcPct val="100000"/>
              </a:lnSpc>
              <a:spcBef>
                <a:spcPct val="0"/>
              </a:spcBef>
              <a:spcAft>
                <a:spcPct val="0"/>
              </a:spcAft>
              <a:buClrTx/>
              <a:buSzTx/>
              <a:buFontTx/>
              <a:buNone/>
              <a:tabLst/>
            </a:pPr>
            <a:endParaRPr lang="en-US" altLang="en-US" sz="1200" b="1" dirty="0">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323232"/>
              </a:solidFill>
              <a:effectLst/>
              <a:latin typeface="Calibri" panose="020F0502020204030204" pitchFamily="34" charset="0"/>
            </a:endParaRPr>
          </a:p>
        </p:txBody>
      </p:sp>
    </p:spTree>
    <p:extLst>
      <p:ext uri="{BB962C8B-B14F-4D97-AF65-F5344CB8AC3E}">
        <p14:creationId xmlns:p14="http://schemas.microsoft.com/office/powerpoint/2010/main" val="41164937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64</a:t>
            </a:fld>
            <a:endParaRPr lang="en-US" dirty="0"/>
          </a:p>
        </p:txBody>
      </p:sp>
      <p:sp>
        <p:nvSpPr>
          <p:cNvPr id="4" name="TextBox 3"/>
          <p:cNvSpPr txBox="1"/>
          <p:nvPr/>
        </p:nvSpPr>
        <p:spPr>
          <a:xfrm>
            <a:off x="367863" y="0"/>
            <a:ext cx="8702565" cy="816057"/>
          </a:xfrm>
          <a:prstGeom prst="rect">
            <a:avLst/>
          </a:prstGeom>
        </p:spPr>
        <p:txBody>
          <a:bodyPr wrap="square" lIns="0" tIns="0" rIns="0" bIns="0" rtlCol="0">
            <a:spAutoFit/>
          </a:bodyPr>
          <a:lstStyle/>
          <a:p>
            <a:pPr>
              <a:lnSpc>
                <a:spcPct val="107000"/>
              </a:lnSpc>
              <a:spcBef>
                <a:spcPts val="600"/>
              </a:spcBef>
              <a:spcAft>
                <a:spcPts val="600"/>
              </a:spcAft>
            </a:pPr>
            <a:endParaRPr lang="en-US" b="1" dirty="0">
              <a:latin typeface="Calibri" panose="020F0502020204030204" pitchFamily="34" charset="0"/>
              <a:ea typeface="Calibri" panose="020F0502020204030204" pitchFamily="34" charset="0"/>
              <a:cs typeface="Calibri" panose="020F0502020204030204" pitchFamily="34" charset="0"/>
            </a:endParaRPr>
          </a:p>
          <a:p>
            <a:pPr fontAlgn="base"/>
            <a:endParaRPr lang="en-US" sz="1200" b="1" dirty="0">
              <a:latin typeface="Calibri" panose="020F0502020204030204" pitchFamily="34" charset="0"/>
              <a:hlinkClick r:id="rId2"/>
            </a:endParaRPr>
          </a:p>
          <a:p>
            <a:pPr>
              <a:lnSpc>
                <a:spcPct val="107000"/>
              </a:lnSpc>
              <a:spcBef>
                <a:spcPts val="600"/>
              </a:spcBef>
              <a:spcAft>
                <a:spcPts val="600"/>
              </a:spcAft>
            </a:pPr>
            <a:endParaRPr lang="en-US" sz="11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sp>
        <p:nvSpPr>
          <p:cNvPr id="2" name="Rectangle 1"/>
          <p:cNvSpPr>
            <a:spLocks noChangeArrowheads="1"/>
          </p:cNvSpPr>
          <p:nvPr/>
        </p:nvSpPr>
        <p:spPr bwMode="auto">
          <a:xfrm>
            <a:off x="367863" y="33204"/>
            <a:ext cx="8349742" cy="47859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200" b="1" dirty="0">
                <a:latin typeface="Calibri" panose="020F0502020204030204" pitchFamily="34" charset="0"/>
              </a:rPr>
              <a:t>Role-based redactions</a:t>
            </a:r>
          </a:p>
          <a:p>
            <a:endParaRPr lang="en-US" altLang="en-US" sz="1200" b="1" dirty="0">
              <a:latin typeface="Calibri" panose="020F0502020204030204" pitchFamily="34" charset="0"/>
            </a:endParaRPr>
          </a:p>
          <a:p>
            <a:pPr lvl="0" eaLnBrk="1" hangingPunct="1"/>
            <a:r>
              <a:rPr lang="en-US" sz="1200" dirty="0">
                <a:solidFill>
                  <a:schemeClr val="tx2"/>
                </a:solidFill>
                <a:latin typeface="Calibri" panose="020F0502020204030204" pitchFamily="34" charset="0"/>
              </a:rPr>
              <a:t>The redaction feature finds sensitive information in a document or image, and creates rectangular redaction annotations to cover the sensitive information. When the documents are subsequently viewed, the sensitive information is hidden from unauthorized users. You can edit the redactions in </a:t>
            </a:r>
            <a:r>
              <a:rPr lang="en-US" sz="1200" dirty="0" err="1">
                <a:solidFill>
                  <a:schemeClr val="tx2"/>
                </a:solidFill>
                <a:latin typeface="Calibri" panose="020F0502020204030204" pitchFamily="34" charset="0"/>
              </a:rPr>
              <a:t>Datacap</a:t>
            </a:r>
            <a:r>
              <a:rPr lang="en-US" sz="1200" dirty="0">
                <a:solidFill>
                  <a:schemeClr val="tx2"/>
                </a:solidFill>
                <a:latin typeface="Calibri" panose="020F0502020204030204" pitchFamily="34" charset="0"/>
              </a:rPr>
              <a:t> Navigator, and can export them to FileNet P8. The redactions are displayed as rectangles, which can be </a:t>
            </a:r>
            <a:r>
              <a:rPr lang="en-US" sz="1200" dirty="0" smtClean="0">
                <a:solidFill>
                  <a:schemeClr val="tx2"/>
                </a:solidFill>
                <a:latin typeface="Calibri" panose="020F0502020204030204" pitchFamily="34" charset="0"/>
              </a:rPr>
              <a:t>semi-transparent</a:t>
            </a:r>
            <a:r>
              <a:rPr lang="en-US" sz="1200" dirty="0">
                <a:solidFill>
                  <a:schemeClr val="tx2"/>
                </a:solidFill>
                <a:latin typeface="Calibri" panose="020F0502020204030204" pitchFamily="34" charset="0"/>
              </a:rPr>
              <a:t>, and visible and editable in the </a:t>
            </a:r>
            <a:r>
              <a:rPr lang="en-US" sz="1200" dirty="0" err="1">
                <a:solidFill>
                  <a:schemeClr val="tx2"/>
                </a:solidFill>
                <a:latin typeface="Calibri" panose="020F0502020204030204" pitchFamily="34" charset="0"/>
              </a:rPr>
              <a:t>Datacap</a:t>
            </a:r>
            <a:r>
              <a:rPr lang="en-US" sz="1200" dirty="0">
                <a:solidFill>
                  <a:schemeClr val="tx2"/>
                </a:solidFill>
                <a:latin typeface="Calibri" panose="020F0502020204030204" pitchFamily="34" charset="0"/>
              </a:rPr>
              <a:t> Navigator client, but not in </a:t>
            </a:r>
            <a:r>
              <a:rPr lang="en-US" sz="1200" dirty="0" smtClean="0">
                <a:solidFill>
                  <a:schemeClr val="tx2"/>
                </a:solidFill>
                <a:latin typeface="Calibri" panose="020F0502020204030204" pitchFamily="34" charset="0"/>
              </a:rPr>
              <a:t>Desktop. </a:t>
            </a:r>
            <a:r>
              <a:rPr lang="en-US" sz="1200" dirty="0">
                <a:solidFill>
                  <a:schemeClr val="tx2"/>
                </a:solidFill>
                <a:latin typeface="Calibri" panose="020F0502020204030204" pitchFamily="34" charset="0"/>
              </a:rPr>
              <a:t>Redactions can be exported to FileNet P8, and subsequently viewed in IBM® Content Navigator.</a:t>
            </a:r>
            <a:endParaRPr lang="en-US" altLang="en-US" sz="1200" b="1" dirty="0">
              <a:solidFill>
                <a:schemeClr val="tx2"/>
              </a:solidFill>
              <a:latin typeface="Calibri" panose="020F0502020204030204" pitchFamily="34" charset="0"/>
            </a:endParaRPr>
          </a:p>
          <a:p>
            <a:pPr lvl="0" eaLnBrk="1" hangingPunct="1"/>
            <a:endParaRPr lang="en-US" altLang="en-US" sz="1200" b="1" dirty="0">
              <a:latin typeface="Calibri" panose="020F0502020204030204" pitchFamily="34" charset="0"/>
            </a:endParaRPr>
          </a:p>
          <a:p>
            <a:pPr eaLnBrk="1" hangingPunct="1"/>
            <a:r>
              <a:rPr lang="en-US" sz="1200" dirty="0">
                <a:solidFill>
                  <a:schemeClr val="tx2"/>
                </a:solidFill>
                <a:latin typeface="Calibri" panose="020F0502020204030204" pitchFamily="34" charset="0"/>
              </a:rPr>
              <a:t>When a user opens, downloads, prints, or emails a document that contains sensitive data, redactions are burned into the document in real time. Role-based redactions are supported for TIFF and PDF files on the IBM® FileNet® P8 repositories on the IBM </a:t>
            </a:r>
            <a:r>
              <a:rPr lang="en-US" sz="1200" dirty="0" err="1">
                <a:solidFill>
                  <a:schemeClr val="tx2"/>
                </a:solidFill>
                <a:latin typeface="Calibri" panose="020F0502020204030204" pitchFamily="34" charset="0"/>
              </a:rPr>
              <a:t>Daeja</a:t>
            </a:r>
            <a:r>
              <a:rPr lang="en-US" sz="1200" dirty="0">
                <a:solidFill>
                  <a:schemeClr val="tx2"/>
                </a:solidFill>
                <a:latin typeface="Calibri" panose="020F0502020204030204" pitchFamily="34" charset="0"/>
              </a:rPr>
              <a:t>® </a:t>
            </a:r>
            <a:r>
              <a:rPr lang="en-US" sz="1200" dirty="0" err="1">
                <a:solidFill>
                  <a:schemeClr val="tx2"/>
                </a:solidFill>
                <a:latin typeface="Calibri" panose="020F0502020204030204" pitchFamily="34" charset="0"/>
              </a:rPr>
              <a:t>ViewONE</a:t>
            </a:r>
            <a:r>
              <a:rPr lang="en-US" sz="1200" dirty="0">
                <a:solidFill>
                  <a:schemeClr val="tx2"/>
                </a:solidFill>
                <a:latin typeface="Calibri" panose="020F0502020204030204" pitchFamily="34" charset="0"/>
              </a:rPr>
              <a:t> Virtual </a:t>
            </a:r>
            <a:r>
              <a:rPr lang="en-US" sz="1200" dirty="0" err="1">
                <a:solidFill>
                  <a:schemeClr val="tx2"/>
                </a:solidFill>
                <a:latin typeface="Calibri" panose="020F0502020204030204" pitchFamily="34" charset="0"/>
              </a:rPr>
              <a:t>viewer.You</a:t>
            </a:r>
            <a:r>
              <a:rPr lang="en-US" sz="1200" dirty="0">
                <a:solidFill>
                  <a:schemeClr val="tx2"/>
                </a:solidFill>
                <a:latin typeface="Calibri" panose="020F0502020204030204" pitchFamily="34" charset="0"/>
              </a:rPr>
              <a:t> must be a redaction administrator to configure role-based redactions.</a:t>
            </a:r>
          </a:p>
          <a:p>
            <a:pPr marR="0" lvl="0" indent="0" eaLnBrk="1" hangingPunct="1">
              <a:lnSpc>
                <a:spcPct val="100000"/>
              </a:lnSpc>
              <a:spcBef>
                <a:spcPct val="0"/>
              </a:spcBef>
              <a:spcAft>
                <a:spcPct val="0"/>
              </a:spcAft>
              <a:buClrTx/>
              <a:buSzTx/>
              <a:buFontTx/>
              <a:buNone/>
              <a:tabLst/>
            </a:pPr>
            <a:endParaRPr lang="en-US" altLang="en-US" sz="1200" b="1" dirty="0">
              <a:latin typeface="Calibri" panose="020F0502020204030204" pitchFamily="34" charset="0"/>
            </a:endParaRPr>
          </a:p>
          <a:p>
            <a:r>
              <a:rPr lang="en-US" sz="1200" b="1" dirty="0">
                <a:solidFill>
                  <a:schemeClr val="tx2"/>
                </a:solidFill>
                <a:latin typeface="Calibri" panose="020F0502020204030204" pitchFamily="34" charset="0"/>
                <a:hlinkClick r:id="rId3"/>
              </a:rPr>
              <a:t>Enabling Role-based redaction</a:t>
            </a:r>
            <a:endParaRPr lang="en-US" sz="1200" b="1" dirty="0">
              <a:solidFill>
                <a:schemeClr val="tx2"/>
              </a:solidFill>
              <a:latin typeface="Calibri" panose="020F0502020204030204" pitchFamily="34" charset="0"/>
            </a:endParaRPr>
          </a:p>
          <a:p>
            <a:r>
              <a:rPr lang="en-US" sz="1200" dirty="0">
                <a:solidFill>
                  <a:schemeClr val="tx2"/>
                </a:solidFill>
                <a:latin typeface="Calibri" panose="020F0502020204030204" pitchFamily="34" charset="0"/>
              </a:rPr>
              <a:t>Role-based redaction feature introduces a rectangular annotation that hides sensitive information on a document image. When a user views a document image, the redacted information is either hidden, or made visible, depending on the permission granted to the user. To use the Role-based redaction feature, you must configure and enable the feature.</a:t>
            </a:r>
          </a:p>
          <a:p>
            <a:endParaRPr lang="en-US" sz="1200" dirty="0">
              <a:solidFill>
                <a:schemeClr val="tx2"/>
              </a:solidFill>
              <a:latin typeface="Calibri" panose="020F0502020204030204" pitchFamily="34" charset="0"/>
            </a:endParaRPr>
          </a:p>
          <a:p>
            <a:r>
              <a:rPr lang="en-US" sz="1200" b="1" dirty="0">
                <a:solidFill>
                  <a:schemeClr val="tx2"/>
                </a:solidFill>
                <a:latin typeface="Calibri" panose="020F0502020204030204" pitchFamily="34" charset="0"/>
                <a:hlinkClick r:id="rId4"/>
              </a:rPr>
              <a:t>Role-based redaction settings</a:t>
            </a:r>
            <a:endParaRPr lang="en-US" sz="1200" b="1" dirty="0">
              <a:solidFill>
                <a:schemeClr val="tx2"/>
              </a:solidFill>
              <a:latin typeface="Calibri" panose="020F0502020204030204" pitchFamily="34" charset="0"/>
            </a:endParaRPr>
          </a:p>
          <a:p>
            <a:r>
              <a:rPr lang="en-US" sz="1200" dirty="0">
                <a:solidFill>
                  <a:schemeClr val="tx2"/>
                </a:solidFill>
                <a:latin typeface="Calibri" panose="020F0502020204030204" pitchFamily="34" charset="0"/>
              </a:rPr>
              <a:t>You can use the Role-based redaction settings, where you can assign policy editors, redaction editors, specify redaction reasons, and so on. Redaction Reasons and Policies must be pre-defined in IBM Content Navigator, and imported into the </a:t>
            </a:r>
            <a:r>
              <a:rPr lang="en-US" sz="1200" dirty="0" err="1">
                <a:solidFill>
                  <a:schemeClr val="tx2"/>
                </a:solidFill>
                <a:latin typeface="Calibri" panose="020F0502020204030204" pitchFamily="34" charset="0"/>
              </a:rPr>
              <a:t>Datacap</a:t>
            </a:r>
            <a:r>
              <a:rPr lang="en-US" sz="1200" dirty="0">
                <a:solidFill>
                  <a:schemeClr val="tx2"/>
                </a:solidFill>
                <a:latin typeface="Calibri" panose="020F0502020204030204" pitchFamily="34" charset="0"/>
              </a:rPr>
              <a:t> application by using the </a:t>
            </a:r>
            <a:r>
              <a:rPr lang="en-US" sz="1200" dirty="0" err="1">
                <a:solidFill>
                  <a:schemeClr val="tx2"/>
                </a:solidFill>
                <a:latin typeface="Calibri" panose="020F0502020204030204" pitchFamily="34" charset="0"/>
              </a:rPr>
              <a:t>Datacap</a:t>
            </a:r>
            <a:r>
              <a:rPr lang="en-US" sz="1200" dirty="0">
                <a:solidFill>
                  <a:schemeClr val="tx2"/>
                </a:solidFill>
                <a:latin typeface="Calibri" panose="020F0502020204030204" pitchFamily="34" charset="0"/>
              </a:rPr>
              <a:t> Navigator administrator feature.</a:t>
            </a:r>
          </a:p>
          <a:p>
            <a:endParaRPr lang="en-US" sz="1200" dirty="0">
              <a:solidFill>
                <a:schemeClr val="tx2"/>
              </a:solidFill>
              <a:latin typeface="Calibri" panose="020F0502020204030204" pitchFamily="34" charset="0"/>
            </a:endParaRPr>
          </a:p>
          <a:p>
            <a:r>
              <a:rPr lang="en-US" sz="1200" b="1" dirty="0">
                <a:solidFill>
                  <a:schemeClr val="tx2"/>
                </a:solidFill>
                <a:latin typeface="Calibri" panose="020F0502020204030204" pitchFamily="34" charset="0"/>
                <a:hlinkClick r:id="rId5"/>
              </a:rPr>
              <a:t>Creating and editing role-based redaction</a:t>
            </a:r>
            <a:r>
              <a:rPr lang="en-US" sz="1200" dirty="0">
                <a:solidFill>
                  <a:schemeClr val="tx2"/>
                </a:solidFill>
                <a:latin typeface="Calibri" panose="020F0502020204030204" pitchFamily="34" charset="0"/>
              </a:rPr>
              <a:t/>
            </a:r>
            <a:br>
              <a:rPr lang="en-US" sz="1200" dirty="0">
                <a:solidFill>
                  <a:schemeClr val="tx2"/>
                </a:solidFill>
                <a:latin typeface="Calibri" panose="020F0502020204030204" pitchFamily="34" charset="0"/>
              </a:rPr>
            </a:br>
            <a:r>
              <a:rPr lang="en-US" sz="1200" dirty="0">
                <a:solidFill>
                  <a:schemeClr val="tx2"/>
                </a:solidFill>
                <a:latin typeface="Calibri" panose="020F0502020204030204" pitchFamily="34" charset="0"/>
              </a:rPr>
              <a:t>You can create and edit role-based redactions in </a:t>
            </a:r>
            <a:r>
              <a:rPr lang="en-US" sz="1200" dirty="0" err="1">
                <a:solidFill>
                  <a:schemeClr val="tx2"/>
                </a:solidFill>
                <a:latin typeface="Calibri" panose="020F0502020204030204" pitchFamily="34" charset="0"/>
              </a:rPr>
              <a:t>Datacap</a:t>
            </a:r>
            <a:r>
              <a:rPr lang="en-US" sz="1200" dirty="0">
                <a:solidFill>
                  <a:schemeClr val="tx2"/>
                </a:solidFill>
                <a:latin typeface="Calibri" panose="020F0502020204030204" pitchFamily="34" charset="0"/>
              </a:rPr>
              <a:t> Navigator, and export the redactions to FileNet P8 Any user in </a:t>
            </a:r>
            <a:r>
              <a:rPr lang="en-US" sz="1200" dirty="0" err="1">
                <a:solidFill>
                  <a:schemeClr val="tx2"/>
                </a:solidFill>
                <a:latin typeface="Calibri" panose="020F0502020204030204" pitchFamily="34" charset="0"/>
              </a:rPr>
              <a:t>Datacap</a:t>
            </a:r>
            <a:r>
              <a:rPr lang="en-US" sz="1200" dirty="0">
                <a:solidFill>
                  <a:schemeClr val="tx2"/>
                </a:solidFill>
                <a:latin typeface="Calibri" panose="020F0502020204030204" pitchFamily="34" charset="0"/>
              </a:rPr>
              <a:t> Navigator has permission to create and edit redactions that are imported or defined for that </a:t>
            </a:r>
            <a:r>
              <a:rPr lang="en-US" sz="1200" dirty="0" err="1">
                <a:solidFill>
                  <a:schemeClr val="tx2"/>
                </a:solidFill>
                <a:latin typeface="Calibri" panose="020F0502020204030204" pitchFamily="34" charset="0"/>
              </a:rPr>
              <a:t>Datacap</a:t>
            </a:r>
            <a:r>
              <a:rPr lang="en-US" sz="1200" dirty="0">
                <a:solidFill>
                  <a:schemeClr val="tx2"/>
                </a:solidFill>
                <a:latin typeface="Calibri" panose="020F0502020204030204" pitchFamily="34" charset="0"/>
              </a:rPr>
              <a:t>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323232"/>
              </a:solidFill>
              <a:effectLst/>
              <a:latin typeface="Calibri" panose="020F0502020204030204" pitchFamily="34" charset="0"/>
            </a:endParaRPr>
          </a:p>
        </p:txBody>
      </p:sp>
    </p:spTree>
    <p:extLst>
      <p:ext uri="{BB962C8B-B14F-4D97-AF65-F5344CB8AC3E}">
        <p14:creationId xmlns:p14="http://schemas.microsoft.com/office/powerpoint/2010/main" val="13894822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65</a:t>
            </a:fld>
            <a:endParaRPr lang="en-US" dirty="0"/>
          </a:p>
        </p:txBody>
      </p:sp>
      <p:sp>
        <p:nvSpPr>
          <p:cNvPr id="4" name="TextBox 3"/>
          <p:cNvSpPr txBox="1"/>
          <p:nvPr/>
        </p:nvSpPr>
        <p:spPr>
          <a:xfrm>
            <a:off x="367863" y="0"/>
            <a:ext cx="8702565" cy="3363357"/>
          </a:xfrm>
          <a:prstGeom prst="rect">
            <a:avLst/>
          </a:prstGeom>
        </p:spPr>
        <p:txBody>
          <a:bodyPr wrap="square" lIns="0" tIns="0" rIns="0" bIns="0" rtlCol="0">
            <a:spAutoFit/>
          </a:bodyPr>
          <a:lstStyle/>
          <a:p>
            <a:pPr>
              <a:lnSpc>
                <a:spcPct val="107000"/>
              </a:lnSpc>
              <a:spcBef>
                <a:spcPts val="600"/>
              </a:spcBef>
              <a:spcAft>
                <a:spcPts val="600"/>
              </a:spcAft>
            </a:pPr>
            <a:endParaRPr lang="en-US"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Bef>
                <a:spcPts val="600"/>
              </a:spcBef>
              <a:spcAft>
                <a:spcPts val="600"/>
              </a:spcAft>
            </a:pPr>
            <a:r>
              <a:rPr lang="en-US" b="1" dirty="0">
                <a:solidFill>
                  <a:srgbClr val="0033A0"/>
                </a:solidFill>
                <a:latin typeface="Calibri" panose="020F0502020204030204" pitchFamily="34" charset="0"/>
                <a:ea typeface="Calibri" panose="020F0502020204030204" pitchFamily="34" charset="0"/>
                <a:cs typeface="Calibri" panose="020F0502020204030204" pitchFamily="34" charset="0"/>
              </a:rPr>
              <a:t>Integration options available through IBM Content Navigator </a:t>
            </a:r>
          </a:p>
          <a:p>
            <a:pPr>
              <a:lnSpc>
                <a:spcPct val="107000"/>
              </a:lnSpc>
              <a:spcBef>
                <a:spcPts val="600"/>
              </a:spcBef>
              <a:spcAft>
                <a:spcPts val="600"/>
              </a:spcAft>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IBM FileNet Collaboration Services </a:t>
            </a:r>
          </a:p>
          <a:p>
            <a:pPr>
              <a:lnSpc>
                <a:spcPct val="70000"/>
              </a:lnSpc>
              <a:spcBef>
                <a:spcPts val="600"/>
              </a:spcBef>
              <a:spcAft>
                <a:spcPts val="600"/>
              </a:spcAft>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IBM Connections </a:t>
            </a:r>
          </a:p>
          <a:p>
            <a:pPr>
              <a:lnSpc>
                <a:spcPct val="70000"/>
              </a:lnSpc>
              <a:spcBef>
                <a:spcPts val="600"/>
              </a:spcBef>
              <a:spcAft>
                <a:spcPts val="600"/>
              </a:spcAft>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IBM CMIS for Enterprise Content Management </a:t>
            </a:r>
          </a:p>
          <a:p>
            <a:pPr>
              <a:lnSpc>
                <a:spcPct val="70000"/>
              </a:lnSpc>
              <a:spcBef>
                <a:spcPts val="600"/>
              </a:spcBef>
              <a:spcAft>
                <a:spcPts val="600"/>
              </a:spcAft>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Microsoft Office integration </a:t>
            </a:r>
          </a:p>
          <a:p>
            <a:pPr>
              <a:lnSpc>
                <a:spcPct val="70000"/>
              </a:lnSpc>
              <a:spcBef>
                <a:spcPts val="600"/>
              </a:spcBef>
              <a:spcAft>
                <a:spcPts val="600"/>
              </a:spcAft>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SharePoint integration</a:t>
            </a:r>
          </a:p>
          <a:p>
            <a:pPr>
              <a:lnSpc>
                <a:spcPct val="70000"/>
              </a:lnSpc>
              <a:spcBef>
                <a:spcPts val="600"/>
              </a:spcBef>
              <a:spcAft>
                <a:spcPts val="600"/>
              </a:spcAft>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IBM Docs </a:t>
            </a:r>
          </a:p>
          <a:p>
            <a:pPr>
              <a:lnSpc>
                <a:spcPct val="70000"/>
              </a:lnSpc>
              <a:spcBef>
                <a:spcPts val="600"/>
              </a:spcBef>
              <a:spcAft>
                <a:spcPts val="600"/>
              </a:spcAft>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IBM Quick File</a:t>
            </a:r>
          </a:p>
          <a:p>
            <a:pPr>
              <a:lnSpc>
                <a:spcPct val="70000"/>
              </a:lnSpc>
              <a:spcBef>
                <a:spcPts val="600"/>
              </a:spcBef>
              <a:spcAft>
                <a:spcPts val="600"/>
              </a:spcAft>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Sync services</a:t>
            </a:r>
          </a:p>
          <a:p>
            <a:pPr>
              <a:lnSpc>
                <a:spcPct val="70000"/>
              </a:lnSpc>
              <a:spcBef>
                <a:spcPts val="600"/>
              </a:spcBef>
              <a:spcAft>
                <a:spcPts val="600"/>
              </a:spcAft>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99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19"/>
            <a:ext cx="8385048" cy="4276659"/>
          </a:xfrm>
        </p:spPr>
        <p:txBody>
          <a:bodyPr>
            <a:noAutofit/>
          </a:bodyPr>
          <a:lstStyle/>
          <a:p>
            <a:pPr lvl="0">
              <a:lnSpc>
                <a:spcPct val="100000"/>
              </a:lnSpc>
              <a:spcBef>
                <a:spcPts val="0"/>
              </a:spcBef>
            </a:pPr>
            <a:r>
              <a:rPr lang="en-US" sz="1800" dirty="0">
                <a:solidFill>
                  <a:schemeClr val="tx1"/>
                </a:solidFill>
                <a:latin typeface="Calibri" panose="020F0502020204030204"/>
                <a:ea typeface="+mn-ea"/>
                <a:cs typeface="+mn-cs"/>
              </a:rPr>
              <a:t>Integration options available through IBM Content Navigator</a:t>
            </a: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FileNet Collaboration Services </a:t>
            </a: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IBM FileNet Collaboration Services connects a content repository to IBM Connections and enhances capabilities for collaboration and document management throughout an </a:t>
            </a:r>
            <a:r>
              <a:rPr lang="en-US" sz="1200" b="0" dirty="0" smtClean="0">
                <a:solidFill>
                  <a:prstClr val="black"/>
                </a:solidFill>
                <a:latin typeface="Calibri" panose="020F0502020204030204"/>
                <a:ea typeface="+mn-ea"/>
                <a:cs typeface="+mn-cs"/>
              </a:rPr>
              <a:t>organization.</a:t>
            </a: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IBM CMIS for Enterprise Content Management</a:t>
            </a: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IBM Content Management Interoperability Services (CMIS) for Enterprise Content Management allows IBM FileNet Content Manager to integrate with repositories that conform to the OASIS Content Management Interoperability Services specification standard.</a:t>
            </a:r>
            <a:br>
              <a:rPr lang="en-US" sz="1200" b="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Microsoft Office integration</a:t>
            </a: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FileNet P8 integrates with Microsoft Office applications so that users can manage documents, email, and attachments that are within a FileNet P8 object store directly from the associated office application. </a:t>
            </a:r>
            <a:br>
              <a:rPr lang="en-US" sz="1200" b="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dirty="0">
                <a:solidFill>
                  <a:prstClr val="black"/>
                </a:solidFill>
                <a:latin typeface="Calibri" panose="020F0502020204030204"/>
                <a:ea typeface="+mn-ea"/>
                <a:cs typeface="+mn-cs"/>
              </a:rPr>
              <a:t>SharePoint integration</a:t>
            </a: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FileNet P8 and SharePoint technologies are complimentary solutions that, when used together, provide an environment where business users can easily collaborate on work-in-process documents and tasks, yet comply with content and compliance initiatives across the enterprise. SharePoint users can continue to use the SharePoint easy-to-use and familiar interfaces while IBM FileNet Content Manager provides a robust content, process, and compliance infrastructure that is transparent to users. With this approach, business users can use SharePoint Services sites and SharePoint Portal for most daily content, process, and compliance activities without having to learn new applications or perform additional content or compliance management tasks.</a:t>
            </a:r>
            <a:br>
              <a:rPr lang="en-US" sz="1200" b="0" dirty="0">
                <a:solidFill>
                  <a:prstClr val="black"/>
                </a:solidFill>
                <a:latin typeface="Calibri" panose="020F0502020204030204"/>
                <a:ea typeface="+mn-ea"/>
                <a:cs typeface="+mn-cs"/>
              </a:rPr>
            </a:br>
            <a:r>
              <a:rPr lang="en-US" sz="1200" b="0" dirty="0">
                <a:solidFill>
                  <a:prstClr val="black"/>
                </a:solidFill>
                <a:latin typeface="Calibri" panose="020F0502020204030204"/>
                <a:ea typeface="+mn-ea"/>
                <a:cs typeface="+mn-cs"/>
              </a:rPr>
              <a:t/>
            </a:r>
            <a:br>
              <a:rPr lang="en-US" sz="1200" b="0" dirty="0">
                <a:solidFill>
                  <a:prstClr val="black"/>
                </a:solidFill>
                <a:latin typeface="Calibri" panose="020F0502020204030204"/>
                <a:ea typeface="+mn-ea"/>
                <a:cs typeface="+mn-cs"/>
              </a:rPr>
            </a:br>
            <a:endParaRPr lang="en-US" sz="1200" dirty="0"/>
          </a:p>
        </p:txBody>
      </p:sp>
      <p:sp>
        <p:nvSpPr>
          <p:cNvPr id="3" name="Slide Number Placeholder 2"/>
          <p:cNvSpPr>
            <a:spLocks noGrp="1"/>
          </p:cNvSpPr>
          <p:nvPr>
            <p:ph type="sldNum" sz="quarter" idx="12"/>
          </p:nvPr>
        </p:nvSpPr>
        <p:spPr/>
        <p:txBody>
          <a:bodyPr/>
          <a:lstStyle/>
          <a:p>
            <a:fld id="{2EFEF571-C9B4-4D92-A7F7-315B894862A8}" type="slidenum">
              <a:rPr lang="en-US" smtClean="0"/>
              <a:pPr/>
              <a:t>66</a:t>
            </a:fld>
            <a:endParaRPr lang="en-US" dirty="0"/>
          </a:p>
        </p:txBody>
      </p:sp>
    </p:spTree>
    <p:extLst>
      <p:ext uri="{BB962C8B-B14F-4D97-AF65-F5344CB8AC3E}">
        <p14:creationId xmlns:p14="http://schemas.microsoft.com/office/powerpoint/2010/main" val="31040443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solidFill>
                  <a:schemeClr val="tx1"/>
                </a:solidFill>
                <a:latin typeface="Calibri" panose="020F0502020204030204"/>
              </a:rPr>
              <a:t>Integration options available through IBM Content Navigator [..Continued]</a:t>
            </a:r>
            <a:r>
              <a:rPr lang="en-US" sz="1200" dirty="0">
                <a:solidFill>
                  <a:prstClr val="black"/>
                </a:solidFill>
                <a:latin typeface="Calibri" panose="020F0502020204030204"/>
              </a:rPr>
              <a:t/>
            </a:r>
            <a:br>
              <a:rPr lang="en-US" sz="1200" dirty="0">
                <a:solidFill>
                  <a:prstClr val="black"/>
                </a:solidFill>
                <a:latin typeface="Calibri" panose="020F0502020204030204"/>
              </a:rPr>
            </a:br>
            <a:r>
              <a:rPr lang="en-US" sz="1200" dirty="0">
                <a:solidFill>
                  <a:prstClr val="black"/>
                </a:solidFill>
                <a:latin typeface="Calibri" panose="020F0502020204030204"/>
              </a:rPr>
              <a:t/>
            </a:r>
            <a:br>
              <a:rPr lang="en-US" sz="1200" dirty="0">
                <a:solidFill>
                  <a:prstClr val="black"/>
                </a:solidFill>
                <a:latin typeface="Calibri" panose="020F0502020204030204"/>
              </a:rPr>
            </a:br>
            <a:r>
              <a:rPr lang="en-US" sz="1200" dirty="0">
                <a:solidFill>
                  <a:prstClr val="black"/>
                </a:solidFill>
                <a:latin typeface="Calibri" panose="020F0502020204030204"/>
              </a:rPr>
              <a:t>IBM Docs</a:t>
            </a:r>
            <a:r>
              <a:rPr lang="en-US" sz="1200" b="0" dirty="0">
                <a:solidFill>
                  <a:prstClr val="black"/>
                </a:solidFill>
                <a:latin typeface="Calibri" panose="020F0502020204030204"/>
              </a:rPr>
              <a:t/>
            </a:r>
            <a:br>
              <a:rPr lang="en-US" sz="1200" b="0" dirty="0">
                <a:solidFill>
                  <a:prstClr val="black"/>
                </a:solidFill>
                <a:latin typeface="Calibri" panose="020F0502020204030204"/>
              </a:rPr>
            </a:br>
            <a:r>
              <a:rPr lang="en-US" sz="1200" b="0" dirty="0">
                <a:solidFill>
                  <a:prstClr val="black"/>
                </a:solidFill>
                <a:latin typeface="Calibri" panose="020F0502020204030204"/>
              </a:rPr>
              <a:t>	The IBM Docs integration enables users to open documents that are stored in a FileNet Content Manager repository in IBM Docs for collaborative editing.</a:t>
            </a:r>
            <a:br>
              <a:rPr lang="en-US" sz="1200" b="0" dirty="0">
                <a:solidFill>
                  <a:prstClr val="black"/>
                </a:solidFill>
                <a:latin typeface="Calibri" panose="020F0502020204030204"/>
              </a:rPr>
            </a:br>
            <a:r>
              <a:rPr lang="en-US" sz="1200" b="0" dirty="0">
                <a:solidFill>
                  <a:prstClr val="black"/>
                </a:solidFill>
                <a:latin typeface="Calibri" panose="020F0502020204030204"/>
              </a:rPr>
              <a:t/>
            </a:r>
            <a:br>
              <a:rPr lang="en-US" sz="1200" b="0" dirty="0">
                <a:solidFill>
                  <a:prstClr val="black"/>
                </a:solidFill>
                <a:latin typeface="Calibri" panose="020F0502020204030204"/>
              </a:rPr>
            </a:br>
            <a:r>
              <a:rPr lang="en-US" sz="1200" dirty="0">
                <a:solidFill>
                  <a:prstClr val="black"/>
                </a:solidFill>
                <a:latin typeface="Calibri" panose="020F0502020204030204"/>
              </a:rPr>
              <a:t>IBM Quick File</a:t>
            </a:r>
            <a:r>
              <a:rPr lang="en-US" sz="1200" b="0" dirty="0">
                <a:solidFill>
                  <a:prstClr val="black"/>
                </a:solidFill>
                <a:latin typeface="Calibri" panose="020F0502020204030204"/>
              </a:rPr>
              <a:t/>
            </a:r>
            <a:br>
              <a:rPr lang="en-US" sz="1200" b="0" dirty="0">
                <a:solidFill>
                  <a:prstClr val="black"/>
                </a:solidFill>
                <a:latin typeface="Calibri" panose="020F0502020204030204"/>
              </a:rPr>
            </a:br>
            <a:r>
              <a:rPr lang="en-US" sz="1200" b="0" dirty="0">
                <a:solidFill>
                  <a:prstClr val="black"/>
                </a:solidFill>
                <a:latin typeface="Calibri" panose="020F0502020204030204"/>
              </a:rPr>
              <a:t>	IBM Quick File provides business users with a security-rich, highly reliable way to exchange files inside and outside their organizations.</a:t>
            </a:r>
            <a:br>
              <a:rPr lang="en-US" sz="1200" b="0" dirty="0">
                <a:solidFill>
                  <a:prstClr val="black"/>
                </a:solidFill>
                <a:latin typeface="Calibri" panose="020F0502020204030204"/>
              </a:rPr>
            </a:br>
            <a:r>
              <a:rPr lang="en-US" sz="1200" b="0" dirty="0">
                <a:solidFill>
                  <a:prstClr val="black"/>
                </a:solidFill>
                <a:latin typeface="Calibri" panose="020F0502020204030204"/>
              </a:rPr>
              <a:t/>
            </a:r>
            <a:br>
              <a:rPr lang="en-US" sz="1200" b="0" dirty="0">
                <a:solidFill>
                  <a:prstClr val="black"/>
                </a:solidFill>
                <a:latin typeface="Calibri" panose="020F0502020204030204"/>
              </a:rPr>
            </a:br>
            <a:r>
              <a:rPr lang="en-US" sz="1200" dirty="0">
                <a:solidFill>
                  <a:prstClr val="black"/>
                </a:solidFill>
                <a:latin typeface="Calibri" panose="020F0502020204030204"/>
              </a:rPr>
              <a:t>Sync services</a:t>
            </a:r>
            <a:r>
              <a:rPr lang="en-US" sz="1200" b="0" dirty="0">
                <a:solidFill>
                  <a:prstClr val="black"/>
                </a:solidFill>
                <a:latin typeface="Calibri" panose="020F0502020204030204"/>
              </a:rPr>
              <a:t/>
            </a:r>
            <a:br>
              <a:rPr lang="en-US" sz="1200" b="0" dirty="0">
                <a:solidFill>
                  <a:prstClr val="black"/>
                </a:solidFill>
                <a:latin typeface="Calibri" panose="020F0502020204030204"/>
              </a:rPr>
            </a:br>
            <a:r>
              <a:rPr lang="en-US" sz="1200" b="0" dirty="0">
                <a:solidFill>
                  <a:prstClr val="black"/>
                </a:solidFill>
                <a:latin typeface="Calibri" panose="020F0502020204030204"/>
              </a:rPr>
              <a:t>	Sync services provide an efficient way for users to work with files, avoiding the need to check out, check in, and download items that they work with regularly.</a:t>
            </a:r>
            <a:br>
              <a:rPr lang="en-US" sz="1200" b="0" dirty="0">
                <a:solidFill>
                  <a:prstClr val="black"/>
                </a:solidFill>
                <a:latin typeface="Calibri" panose="020F0502020204030204"/>
              </a:rPr>
            </a:br>
            <a:endParaRPr lang="en-US" sz="1200" dirty="0"/>
          </a:p>
        </p:txBody>
      </p:sp>
      <p:sp>
        <p:nvSpPr>
          <p:cNvPr id="3" name="Slide Number Placeholder 2"/>
          <p:cNvSpPr>
            <a:spLocks noGrp="1"/>
          </p:cNvSpPr>
          <p:nvPr>
            <p:ph type="sldNum" sz="quarter" idx="12"/>
          </p:nvPr>
        </p:nvSpPr>
        <p:spPr/>
        <p:txBody>
          <a:bodyPr/>
          <a:lstStyle/>
          <a:p>
            <a:fld id="{2EFEF571-C9B4-4D92-A7F7-315B894862A8}" type="slidenum">
              <a:rPr lang="en-US" smtClean="0"/>
              <a:pPr/>
              <a:t>67</a:t>
            </a:fld>
            <a:endParaRPr lang="en-US" dirty="0"/>
          </a:p>
        </p:txBody>
      </p:sp>
    </p:spTree>
    <p:extLst>
      <p:ext uri="{BB962C8B-B14F-4D97-AF65-F5344CB8AC3E}">
        <p14:creationId xmlns:p14="http://schemas.microsoft.com/office/powerpoint/2010/main" val="11835619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68</a:t>
            </a:fld>
            <a:endParaRPr lang="en-US" dirty="0"/>
          </a:p>
        </p:txBody>
      </p:sp>
      <p:sp>
        <p:nvSpPr>
          <p:cNvPr id="6" name="TextBox 5"/>
          <p:cNvSpPr txBox="1"/>
          <p:nvPr/>
        </p:nvSpPr>
        <p:spPr>
          <a:xfrm>
            <a:off x="517398" y="405786"/>
            <a:ext cx="7206342" cy="3046988"/>
          </a:xfrm>
          <a:prstGeom prst="rect">
            <a:avLst/>
          </a:prstGeom>
        </p:spPr>
        <p:txBody>
          <a:bodyPr wrap="square" lIns="0" tIns="0" rIns="0" bIns="0" rtlCol="0">
            <a:spAutoFit/>
          </a:bodyPr>
          <a:lstStyle/>
          <a:p>
            <a:pPr algn="l"/>
            <a:r>
              <a:rPr lang="en-US" sz="1500" b="1" dirty="0">
                <a:latin typeface="Calibri" panose="020F0502020204030204" pitchFamily="34" charset="0"/>
                <a:cs typeface="Calibri" panose="020F0502020204030204" pitchFamily="34" charset="0"/>
              </a:rPr>
              <a:t>Edit Service in IBM Content Navigator</a:t>
            </a:r>
          </a:p>
          <a:p>
            <a:pPr fontAlgn="base"/>
            <a:endParaRPr lang="en-US" sz="1100" dirty="0">
              <a:solidFill>
                <a:schemeClr val="tx2"/>
              </a:solidFill>
              <a:latin typeface="Calibri" panose="020F0502020204030204" pitchFamily="34" charset="0"/>
            </a:endParaRPr>
          </a:p>
          <a:p>
            <a:pPr fontAlgn="base"/>
            <a:r>
              <a:rPr lang="en-US" sz="1100" dirty="0">
                <a:solidFill>
                  <a:schemeClr val="tx2"/>
                </a:solidFill>
                <a:latin typeface="Calibri" panose="020F0502020204030204" pitchFamily="34" charset="0"/>
              </a:rPr>
              <a:t>By default, the edit service includes support for Microsoft Office documents. However, you can configure the edit service to support other document types, such as PDF or HTML files.</a:t>
            </a:r>
          </a:p>
          <a:p>
            <a:pPr fontAlgn="base"/>
            <a:endParaRPr lang="en-US" sz="1100" dirty="0">
              <a:solidFill>
                <a:schemeClr val="tx2"/>
              </a:solidFill>
              <a:latin typeface="Calibri" panose="020F0502020204030204" pitchFamily="34" charset="0"/>
            </a:endParaRPr>
          </a:p>
          <a:p>
            <a:pPr fontAlgn="base"/>
            <a:r>
              <a:rPr lang="en-US" sz="1100" dirty="0" smtClean="0">
                <a:solidFill>
                  <a:schemeClr val="tx2"/>
                </a:solidFill>
                <a:latin typeface="Calibri" panose="020F0502020204030204" pitchFamily="34" charset="0"/>
              </a:rPr>
              <a:t>The </a:t>
            </a:r>
            <a:r>
              <a:rPr lang="en-US" sz="1100" dirty="0">
                <a:solidFill>
                  <a:schemeClr val="tx2"/>
                </a:solidFill>
                <a:latin typeface="Calibri" panose="020F0502020204030204" pitchFamily="34" charset="0"/>
              </a:rPr>
              <a:t>edit service streamlines the following processes for users:</a:t>
            </a:r>
          </a:p>
          <a:p>
            <a:pPr fontAlgn="base"/>
            <a:endParaRPr lang="en-US" sz="1100" dirty="0">
              <a:solidFill>
                <a:schemeClr val="tx2"/>
              </a:solidFill>
              <a:latin typeface="Calibri" panose="020F0502020204030204" pitchFamily="34" charset="0"/>
            </a:endParaRPr>
          </a:p>
          <a:p>
            <a:pPr marL="171450" indent="-171450" fontAlgn="base">
              <a:buFont typeface="Arial" panose="020B0604020202020204" pitchFamily="34" charset="0"/>
              <a:buChar char="•"/>
            </a:pPr>
            <a:r>
              <a:rPr lang="en-US" sz="1100" dirty="0">
                <a:solidFill>
                  <a:schemeClr val="tx2"/>
                </a:solidFill>
                <a:latin typeface="Calibri" panose="020F0502020204030204" pitchFamily="34" charset="0"/>
              </a:rPr>
              <a:t>Creating and adding new documents to the repository</a:t>
            </a:r>
          </a:p>
          <a:p>
            <a:pPr fontAlgn="base"/>
            <a:r>
              <a:rPr lang="en-US" sz="1100" dirty="0">
                <a:solidFill>
                  <a:schemeClr val="tx2"/>
                </a:solidFill>
                <a:latin typeface="Calibri" panose="020F0502020204030204" pitchFamily="34" charset="0"/>
              </a:rPr>
              <a:t>When the edit service is enabled, a user can click </a:t>
            </a:r>
            <a:r>
              <a:rPr lang="en-US" sz="1100" b="1" dirty="0">
                <a:solidFill>
                  <a:schemeClr val="tx2"/>
                </a:solidFill>
                <a:latin typeface="Calibri" panose="020F0502020204030204" pitchFamily="34" charset="0"/>
              </a:rPr>
              <a:t>New </a:t>
            </a:r>
            <a:r>
              <a:rPr lang="en-US" sz="1100" dirty="0">
                <a:solidFill>
                  <a:schemeClr val="tx2"/>
                </a:solidFill>
                <a:latin typeface="Calibri" panose="020F0502020204030204" pitchFamily="34" charset="0"/>
              </a:rPr>
              <a:t>and select the type of file that they want to create. The file is added to the repository, checked out, and opened in the appropriate application on the user's workstation. Additionally, when the user saves their changes, the changes are checked into the repository.</a:t>
            </a:r>
          </a:p>
          <a:p>
            <a:pPr fontAlgn="base"/>
            <a:endParaRPr lang="en-US" sz="1100" dirty="0">
              <a:solidFill>
                <a:schemeClr val="tx2"/>
              </a:solidFill>
              <a:latin typeface="Calibri" panose="020F0502020204030204" pitchFamily="34" charset="0"/>
            </a:endParaRPr>
          </a:p>
          <a:p>
            <a:pPr marL="171450" indent="-171450" fontAlgn="base">
              <a:buFont typeface="Arial" panose="020B0604020202020204" pitchFamily="34" charset="0"/>
              <a:buChar char="•"/>
            </a:pPr>
            <a:r>
              <a:rPr lang="en-US" sz="1100" dirty="0">
                <a:solidFill>
                  <a:schemeClr val="tx2"/>
                </a:solidFill>
                <a:latin typeface="Calibri" panose="020F0502020204030204" pitchFamily="34" charset="0"/>
              </a:rPr>
              <a:t>Saving changes that are made in native desktop applications to the repository</a:t>
            </a:r>
          </a:p>
          <a:p>
            <a:pPr fontAlgn="base"/>
            <a:r>
              <a:rPr lang="en-US" sz="1100" dirty="0">
                <a:solidFill>
                  <a:schemeClr val="tx2"/>
                </a:solidFill>
                <a:latin typeface="Calibri" panose="020F0502020204030204" pitchFamily="34" charset="0"/>
              </a:rPr>
              <a:t>When the edit service is enabled and a user clicks </a:t>
            </a:r>
            <a:r>
              <a:rPr lang="en-US" sz="1100" b="1" dirty="0">
                <a:solidFill>
                  <a:schemeClr val="tx2"/>
                </a:solidFill>
                <a:latin typeface="Calibri" panose="020F0502020204030204" pitchFamily="34" charset="0"/>
              </a:rPr>
              <a:t>Edit</a:t>
            </a:r>
            <a:r>
              <a:rPr lang="en-US" sz="1100" dirty="0">
                <a:solidFill>
                  <a:schemeClr val="tx2"/>
                </a:solidFill>
                <a:latin typeface="Calibri" panose="020F0502020204030204" pitchFamily="34" charset="0"/>
              </a:rPr>
              <a:t> &gt; </a:t>
            </a:r>
            <a:r>
              <a:rPr lang="en-US" sz="1100" b="1" dirty="0">
                <a:solidFill>
                  <a:schemeClr val="tx2"/>
                </a:solidFill>
                <a:latin typeface="Calibri" panose="020F0502020204030204" pitchFamily="34" charset="0"/>
              </a:rPr>
              <a:t>Edit with Desktop apps</a:t>
            </a:r>
            <a:r>
              <a:rPr lang="en-US" sz="1100" dirty="0">
                <a:solidFill>
                  <a:schemeClr val="tx2"/>
                </a:solidFill>
                <a:latin typeface="Calibri" panose="020F0502020204030204" pitchFamily="34" charset="0"/>
              </a:rPr>
              <a:t>, the file is checked out and opened in the appropriate application on their workstation. Additionally, when the user saves their changes, the changes are checked into the repository.</a:t>
            </a:r>
          </a:p>
          <a:p>
            <a:pPr algn="l"/>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83458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69</a:t>
            </a:fld>
            <a:endParaRPr lang="en-US" dirty="0">
              <a:solidFill>
                <a:srgbClr val="00B140"/>
              </a:solidFill>
              <a:latin typeface="Arial" panose="020B0604020202020204"/>
            </a:endParaRPr>
          </a:p>
        </p:txBody>
      </p:sp>
      <p:sp>
        <p:nvSpPr>
          <p:cNvPr id="5" name="TextBox 4"/>
          <p:cNvSpPr txBox="1"/>
          <p:nvPr/>
        </p:nvSpPr>
        <p:spPr>
          <a:xfrm>
            <a:off x="403098" y="353194"/>
            <a:ext cx="8119882" cy="4324261"/>
          </a:xfrm>
          <a:prstGeom prst="rect">
            <a:avLst/>
          </a:prstGeom>
        </p:spPr>
        <p:txBody>
          <a:bodyPr wrap="square" lIns="0" tIns="0" rIns="0" bIns="0" rtlCol="0">
            <a:spAutoFit/>
          </a:bodyPr>
          <a:lstStyle/>
          <a:p>
            <a:r>
              <a:rPr lang="en-US" sz="1400" b="1" dirty="0" err="1">
                <a:solidFill>
                  <a:srgbClr val="0033A0"/>
                </a:solidFill>
                <a:latin typeface="Calibri" panose="020F0502020204030204" pitchFamily="34" charset="0"/>
                <a:cs typeface="Calibri" panose="020F0502020204030204" pitchFamily="34" charset="0"/>
              </a:rPr>
              <a:t>Daeja</a:t>
            </a:r>
            <a:r>
              <a:rPr lang="en-US" sz="1400" b="1" dirty="0">
                <a:solidFill>
                  <a:srgbClr val="0033A0"/>
                </a:solidFill>
                <a:latin typeface="Calibri" panose="020F0502020204030204" pitchFamily="34" charset="0"/>
                <a:cs typeface="Calibri" panose="020F0502020204030204" pitchFamily="34" charset="0"/>
              </a:rPr>
              <a:t> </a:t>
            </a:r>
            <a:r>
              <a:rPr lang="en-US" sz="1400" b="1" dirty="0" err="1" smtClean="0">
                <a:solidFill>
                  <a:srgbClr val="0033A0"/>
                </a:solidFill>
                <a:latin typeface="Calibri" panose="020F0502020204030204" pitchFamily="34" charset="0"/>
                <a:cs typeface="Calibri" panose="020F0502020204030204" pitchFamily="34" charset="0"/>
              </a:rPr>
              <a:t>ViewONE</a:t>
            </a:r>
            <a:endParaRPr lang="en-US" sz="1400" b="1" dirty="0" smtClean="0">
              <a:solidFill>
                <a:srgbClr val="0033A0"/>
              </a:solidFill>
              <a:latin typeface="Calibri" panose="020F0502020204030204" pitchFamily="34" charset="0"/>
              <a:cs typeface="Calibri" panose="020F0502020204030204" pitchFamily="34" charset="0"/>
            </a:endParaRPr>
          </a:p>
          <a:p>
            <a:endParaRPr lang="en-US" sz="1100" dirty="0">
              <a:solidFill>
                <a:schemeClr val="tx2"/>
              </a:solidFill>
              <a:latin typeface="Calibri" panose="020F0502020204030204" pitchFamily="34" charset="0"/>
            </a:endParaRPr>
          </a:p>
          <a:p>
            <a:r>
              <a:rPr lang="en-US" sz="1100" dirty="0">
                <a:solidFill>
                  <a:schemeClr val="tx2"/>
                </a:solidFill>
                <a:latin typeface="Calibri" panose="020F0502020204030204" pitchFamily="34" charset="0"/>
              </a:rPr>
              <a:t>IBM® </a:t>
            </a:r>
            <a:r>
              <a:rPr lang="en-US" sz="1100" dirty="0" err="1">
                <a:solidFill>
                  <a:schemeClr val="tx2"/>
                </a:solidFill>
                <a:latin typeface="Calibri" panose="020F0502020204030204" pitchFamily="34" charset="0"/>
              </a:rPr>
              <a:t>Daeja</a:t>
            </a:r>
            <a:r>
              <a:rPr lang="en-US" sz="1100" dirty="0">
                <a:solidFill>
                  <a:schemeClr val="tx2"/>
                </a:solidFill>
                <a:latin typeface="Calibri" panose="020F0502020204030204" pitchFamily="34" charset="0"/>
              </a:rPr>
              <a:t>™ </a:t>
            </a:r>
            <a:r>
              <a:rPr lang="en-US" sz="1100" dirty="0" err="1">
                <a:solidFill>
                  <a:schemeClr val="tx2"/>
                </a:solidFill>
                <a:latin typeface="Calibri" panose="020F0502020204030204" pitchFamily="34" charset="0"/>
              </a:rPr>
              <a:t>ViewONE</a:t>
            </a:r>
            <a:r>
              <a:rPr lang="en-US" sz="1100" dirty="0">
                <a:solidFill>
                  <a:schemeClr val="tx2"/>
                </a:solidFill>
                <a:latin typeface="Calibri" panose="020F0502020204030204" pitchFamily="34" charset="0"/>
              </a:rPr>
              <a:t> provides web-based image viewers that extend your web browser. You can use these viewers to view, annotate, zoom, magnify, scroll, pan, rotate, and print your images and image documents quickly and easily.</a:t>
            </a:r>
          </a:p>
          <a:p>
            <a:endParaRPr lang="en-US" sz="1100" dirty="0">
              <a:solidFill>
                <a:schemeClr val="tx2"/>
              </a:solidFill>
              <a:latin typeface="Calibri" panose="020F0502020204030204" pitchFamily="34" charset="0"/>
            </a:endParaRPr>
          </a:p>
          <a:p>
            <a:r>
              <a:rPr lang="en-US" sz="1100" dirty="0">
                <a:solidFill>
                  <a:schemeClr val="tx2"/>
                </a:solidFill>
                <a:latin typeface="Calibri" panose="020F0502020204030204" pitchFamily="34" charset="0"/>
              </a:rPr>
              <a:t>In environments that support Java™, you can use the viewer that is provided by IBM </a:t>
            </a:r>
            <a:r>
              <a:rPr lang="en-US" sz="1100" dirty="0" err="1">
                <a:solidFill>
                  <a:schemeClr val="tx2"/>
                </a:solidFill>
                <a:latin typeface="Calibri" panose="020F0502020204030204" pitchFamily="34" charset="0"/>
              </a:rPr>
              <a:t>Daeja</a:t>
            </a:r>
            <a:r>
              <a:rPr lang="en-US" sz="1100" dirty="0">
                <a:solidFill>
                  <a:schemeClr val="tx2"/>
                </a:solidFill>
                <a:latin typeface="Calibri" panose="020F0502020204030204" pitchFamily="34" charset="0"/>
              </a:rPr>
              <a:t> </a:t>
            </a:r>
            <a:r>
              <a:rPr lang="en-US" sz="1100" dirty="0" err="1">
                <a:solidFill>
                  <a:schemeClr val="tx2"/>
                </a:solidFill>
                <a:latin typeface="Calibri" panose="020F0502020204030204" pitchFamily="34" charset="0"/>
              </a:rPr>
              <a:t>ViewONE</a:t>
            </a:r>
            <a:r>
              <a:rPr lang="en-US" sz="1100" dirty="0">
                <a:solidFill>
                  <a:schemeClr val="tx2"/>
                </a:solidFill>
                <a:latin typeface="Calibri" panose="020F0502020204030204" pitchFamily="34" charset="0"/>
              </a:rPr>
              <a:t> Professional. For environments that do not support Java, you can use the HTML5-based viewer that is provided by IBM </a:t>
            </a:r>
            <a:r>
              <a:rPr lang="en-US" sz="1100" dirty="0" err="1">
                <a:solidFill>
                  <a:schemeClr val="tx2"/>
                </a:solidFill>
                <a:latin typeface="Calibri" panose="020F0502020204030204" pitchFamily="34" charset="0"/>
              </a:rPr>
              <a:t>Daeja</a:t>
            </a:r>
            <a:r>
              <a:rPr lang="en-US" sz="1100" dirty="0">
                <a:solidFill>
                  <a:schemeClr val="tx2"/>
                </a:solidFill>
                <a:latin typeface="Calibri" panose="020F0502020204030204" pitchFamily="34" charset="0"/>
              </a:rPr>
              <a:t> </a:t>
            </a:r>
            <a:r>
              <a:rPr lang="en-US" sz="1100" dirty="0" err="1">
                <a:solidFill>
                  <a:schemeClr val="tx2"/>
                </a:solidFill>
                <a:latin typeface="Calibri" panose="020F0502020204030204" pitchFamily="34" charset="0"/>
              </a:rPr>
              <a:t>ViewONE</a:t>
            </a:r>
            <a:r>
              <a:rPr lang="en-US" sz="1100" dirty="0">
                <a:solidFill>
                  <a:schemeClr val="tx2"/>
                </a:solidFill>
                <a:latin typeface="Calibri" panose="020F0502020204030204" pitchFamily="34" charset="0"/>
              </a:rPr>
              <a:t> Virtual.</a:t>
            </a:r>
          </a:p>
          <a:p>
            <a:endParaRPr lang="en-US" sz="1100" dirty="0">
              <a:solidFill>
                <a:schemeClr val="tx2"/>
              </a:solidFill>
              <a:latin typeface="Calibri" panose="020F0502020204030204" pitchFamily="34" charset="0"/>
            </a:endParaRPr>
          </a:p>
          <a:p>
            <a:r>
              <a:rPr lang="en-US" sz="1100" dirty="0">
                <a:solidFill>
                  <a:schemeClr val="tx2"/>
                </a:solidFill>
                <a:latin typeface="Calibri" panose="020F0502020204030204" pitchFamily="34" charset="0"/>
              </a:rPr>
              <a:t>IBM </a:t>
            </a:r>
            <a:r>
              <a:rPr lang="en-US" sz="1100" dirty="0" err="1">
                <a:solidFill>
                  <a:schemeClr val="tx2"/>
                </a:solidFill>
                <a:latin typeface="Calibri" panose="020F0502020204030204" pitchFamily="34" charset="0"/>
              </a:rPr>
              <a:t>Daeja</a:t>
            </a:r>
            <a:r>
              <a:rPr lang="en-US" sz="1100" dirty="0">
                <a:solidFill>
                  <a:schemeClr val="tx2"/>
                </a:solidFill>
                <a:latin typeface="Calibri" panose="020F0502020204030204" pitchFamily="34" charset="0"/>
              </a:rPr>
              <a:t> </a:t>
            </a:r>
            <a:r>
              <a:rPr lang="en-US" sz="1100" dirty="0" err="1">
                <a:solidFill>
                  <a:schemeClr val="tx2"/>
                </a:solidFill>
                <a:latin typeface="Calibri" panose="020F0502020204030204" pitchFamily="34" charset="0"/>
              </a:rPr>
              <a:t>ViewONE</a:t>
            </a:r>
            <a:r>
              <a:rPr lang="en-US" sz="1100" dirty="0">
                <a:solidFill>
                  <a:schemeClr val="tx2"/>
                </a:solidFill>
                <a:latin typeface="Calibri" panose="020F0502020204030204" pitchFamily="34" charset="0"/>
              </a:rPr>
              <a:t> Professional is an extensible, web-based document and image viewer that provides access to content across platforms and multiple languages.</a:t>
            </a:r>
          </a:p>
          <a:p>
            <a:endParaRPr lang="en-US" sz="1100" dirty="0">
              <a:solidFill>
                <a:schemeClr val="tx2"/>
              </a:solidFill>
              <a:latin typeface="Calibri" panose="020F0502020204030204" pitchFamily="34" charset="0"/>
            </a:endParaRPr>
          </a:p>
          <a:p>
            <a:r>
              <a:rPr lang="en-US" sz="1100" dirty="0">
                <a:solidFill>
                  <a:schemeClr val="tx2"/>
                </a:solidFill>
                <a:latin typeface="Calibri" panose="020F0502020204030204" pitchFamily="34" charset="0"/>
              </a:rPr>
              <a:t>IBM </a:t>
            </a:r>
            <a:r>
              <a:rPr lang="en-US" sz="1100" dirty="0" err="1">
                <a:solidFill>
                  <a:schemeClr val="tx2"/>
                </a:solidFill>
                <a:latin typeface="Calibri" panose="020F0502020204030204" pitchFamily="34" charset="0"/>
              </a:rPr>
              <a:t>Daeja</a:t>
            </a:r>
            <a:r>
              <a:rPr lang="en-US" sz="1100" dirty="0">
                <a:solidFill>
                  <a:schemeClr val="tx2"/>
                </a:solidFill>
                <a:latin typeface="Calibri" panose="020F0502020204030204" pitchFamily="34" charset="0"/>
              </a:rPr>
              <a:t> </a:t>
            </a:r>
            <a:r>
              <a:rPr lang="en-US" sz="1100" dirty="0" err="1">
                <a:solidFill>
                  <a:schemeClr val="tx2"/>
                </a:solidFill>
                <a:latin typeface="Calibri" panose="020F0502020204030204" pitchFamily="34" charset="0"/>
              </a:rPr>
              <a:t>ViewONE</a:t>
            </a:r>
            <a:r>
              <a:rPr lang="en-US" sz="1100" dirty="0">
                <a:solidFill>
                  <a:schemeClr val="tx2"/>
                </a:solidFill>
                <a:latin typeface="Calibri" panose="020F0502020204030204" pitchFamily="34" charset="0"/>
              </a:rPr>
              <a:t> Virtual is a server-based document and image viewer that provides a lightweight HTML and JavaScript front end for users of mobile devices or desktops. Most processing takes place on the server, which makes the viewer ideal for use where a client Java environment is not permitted or supported. Therefore, you can use IBM </a:t>
            </a:r>
            <a:r>
              <a:rPr lang="en-US" sz="1100" dirty="0" err="1">
                <a:solidFill>
                  <a:schemeClr val="tx2"/>
                </a:solidFill>
                <a:latin typeface="Calibri" panose="020F0502020204030204" pitchFamily="34" charset="0"/>
              </a:rPr>
              <a:t>Daeja</a:t>
            </a:r>
            <a:r>
              <a:rPr lang="en-US" sz="1100" dirty="0">
                <a:solidFill>
                  <a:schemeClr val="tx2"/>
                </a:solidFill>
                <a:latin typeface="Calibri" panose="020F0502020204030204" pitchFamily="34" charset="0"/>
              </a:rPr>
              <a:t> </a:t>
            </a:r>
            <a:r>
              <a:rPr lang="en-US" sz="1100" dirty="0" err="1">
                <a:solidFill>
                  <a:schemeClr val="tx2"/>
                </a:solidFill>
                <a:latin typeface="Calibri" panose="020F0502020204030204" pitchFamily="34" charset="0"/>
              </a:rPr>
              <a:t>ViewONE</a:t>
            </a:r>
            <a:r>
              <a:rPr lang="en-US" sz="1100" dirty="0">
                <a:solidFill>
                  <a:schemeClr val="tx2"/>
                </a:solidFill>
                <a:latin typeface="Calibri" panose="020F0502020204030204" pitchFamily="34" charset="0"/>
              </a:rPr>
              <a:t> Virtual to provide a lightweight front end for users of mobile devices or desktops where a JRE is not supported.</a:t>
            </a:r>
          </a:p>
          <a:p>
            <a:endParaRPr lang="en-US" sz="1100" dirty="0">
              <a:solidFill>
                <a:schemeClr val="tx2"/>
              </a:solidFill>
              <a:latin typeface="Calibri" panose="020F0502020204030204" pitchFamily="34" charset="0"/>
            </a:endParaRPr>
          </a:p>
          <a:p>
            <a:r>
              <a:rPr lang="en-US" sz="1400" b="1" dirty="0">
                <a:latin typeface="Calibri" panose="020F0502020204030204" pitchFamily="34" charset="0"/>
              </a:rPr>
              <a:t>Differences between stored search and search template</a:t>
            </a:r>
          </a:p>
          <a:p>
            <a:endParaRPr lang="en-US" sz="1100" dirty="0"/>
          </a:p>
          <a:p>
            <a:pPr marL="171450" indent="-171450">
              <a:buFont typeface="Arial" panose="020B0604020202020204" pitchFamily="34" charset="0"/>
              <a:buChar char="•"/>
            </a:pPr>
            <a:r>
              <a:rPr lang="en-US" sz="1100" dirty="0">
                <a:solidFill>
                  <a:schemeClr val="tx2"/>
                </a:solidFill>
                <a:latin typeface="Calibri" panose="020F0502020204030204" pitchFamily="34" charset="0"/>
              </a:rPr>
              <a:t>Stored search is complete search.</a:t>
            </a:r>
          </a:p>
          <a:p>
            <a:pPr marL="171450" indent="-171450">
              <a:buFont typeface="Arial" panose="020B0604020202020204" pitchFamily="34" charset="0"/>
              <a:buChar char="•"/>
            </a:pPr>
            <a:r>
              <a:rPr lang="en-US" sz="1100" dirty="0">
                <a:solidFill>
                  <a:schemeClr val="tx2"/>
                </a:solidFill>
                <a:latin typeface="Calibri" panose="020F0502020204030204" pitchFamily="34" charset="0"/>
              </a:rPr>
              <a:t>Search templates are for a partially completed search where users are promoted for search criteria.</a:t>
            </a:r>
          </a:p>
          <a:p>
            <a:pPr marL="171450" indent="-171450">
              <a:buFont typeface="Arial" panose="020B0604020202020204" pitchFamily="34" charset="0"/>
              <a:buChar char="•"/>
            </a:pPr>
            <a:r>
              <a:rPr lang="en-US" sz="1100" dirty="0">
                <a:solidFill>
                  <a:schemeClr val="tx2"/>
                </a:solidFill>
                <a:latin typeface="Calibri" panose="020F0502020204030204" pitchFamily="34" charset="0"/>
              </a:rPr>
              <a:t>Stored search execute automatically when opened. </a:t>
            </a:r>
          </a:p>
          <a:p>
            <a:pPr marL="171450" indent="-171450">
              <a:buFont typeface="Arial" panose="020B0604020202020204" pitchFamily="34" charset="0"/>
              <a:buChar char="•"/>
            </a:pPr>
            <a:r>
              <a:rPr lang="en-US" sz="1100" dirty="0">
                <a:solidFill>
                  <a:schemeClr val="tx2"/>
                </a:solidFill>
                <a:latin typeface="Calibri" panose="020F0502020204030204" pitchFamily="34" charset="0"/>
              </a:rPr>
              <a:t>Search template allows user to fill the search criteria’s and perform search.</a:t>
            </a:r>
          </a:p>
          <a:p>
            <a:endParaRPr lang="en-US" sz="1100" dirty="0">
              <a:solidFill>
                <a:schemeClr val="tx2"/>
              </a:solidFill>
              <a:latin typeface="Calibri" panose="020F0502020204030204" pitchFamily="34" charset="0"/>
            </a:endParaRPr>
          </a:p>
          <a:p>
            <a:endParaRPr lang="en-US" sz="1100" dirty="0">
              <a:solidFill>
                <a:schemeClr val="tx2"/>
              </a:solidFill>
              <a:latin typeface="Calibri" panose="020F0502020204030204" pitchFamily="34" charset="0"/>
              <a:cs typeface="Calibri" panose="020F0502020204030204" pitchFamily="34" charset="0"/>
            </a:endParaRPr>
          </a:p>
          <a:p>
            <a:endParaRPr lang="en-US" sz="11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89527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7</a:t>
            </a:fld>
            <a:endParaRPr lang="en-US" dirty="0"/>
          </a:p>
        </p:txBody>
      </p:sp>
      <p:sp>
        <p:nvSpPr>
          <p:cNvPr id="6" name="TextBox 5"/>
          <p:cNvSpPr txBox="1"/>
          <p:nvPr/>
        </p:nvSpPr>
        <p:spPr>
          <a:xfrm>
            <a:off x="517398" y="405786"/>
            <a:ext cx="7206342" cy="3893374"/>
          </a:xfrm>
          <a:prstGeom prst="rect">
            <a:avLst/>
          </a:prstGeom>
        </p:spPr>
        <p:txBody>
          <a:bodyPr wrap="square" lIns="0" tIns="0" rIns="0" bIns="0" rtlCol="0">
            <a:spAutoFit/>
          </a:bodyPr>
          <a:lstStyle/>
          <a:p>
            <a:pPr algn="l"/>
            <a:r>
              <a:rPr lang="en-US" sz="1500" b="1" dirty="0">
                <a:latin typeface="Calibri" panose="020F0502020204030204" pitchFamily="34" charset="0"/>
                <a:cs typeface="Calibri" panose="020F0502020204030204" pitchFamily="34" charset="0"/>
              </a:rPr>
              <a:t>FileNet Content Platform Engine</a:t>
            </a:r>
          </a:p>
          <a:p>
            <a:endParaRPr lang="en-US" sz="1100" dirty="0">
              <a:solidFill>
                <a:schemeClr val="tx2"/>
              </a:solidFill>
              <a:latin typeface="Calibri" panose="020F0502020204030204" pitchFamily="34" charset="0"/>
            </a:endParaRPr>
          </a:p>
          <a:p>
            <a:r>
              <a:rPr lang="en-US" sz="1100" dirty="0">
                <a:solidFill>
                  <a:schemeClr val="tx2"/>
                </a:solidFill>
                <a:latin typeface="Calibri" panose="020F0502020204030204" pitchFamily="34" charset="0"/>
              </a:rPr>
              <a:t>Content Platform Engine is a FileNet P8 component that is designed to handle the heavy demands of a large enterprise. It can manage enterprise-wide workflow objects, custom objects, and documents by offering powerful and easy-to-use administration tools. Using these tools, an administrator can create and manage the classes, properties, storage, and metadata that form the foundation of an enterprise content management (ECM) system.</a:t>
            </a:r>
          </a:p>
          <a:p>
            <a:endParaRPr lang="en-US" sz="1100" dirty="0">
              <a:solidFill>
                <a:schemeClr val="tx2"/>
              </a:solidFill>
              <a:latin typeface="Calibri" panose="020F0502020204030204" pitchFamily="34" charset="0"/>
            </a:endParaRPr>
          </a:p>
          <a:p>
            <a:endParaRPr lang="en-US" sz="1100" dirty="0">
              <a:solidFill>
                <a:schemeClr val="tx2"/>
              </a:solidFill>
              <a:latin typeface="Calibri" panose="020F0502020204030204" pitchFamily="34" charset="0"/>
            </a:endParaRPr>
          </a:p>
          <a:p>
            <a:pPr fontAlgn="base"/>
            <a:r>
              <a:rPr lang="en-US" sz="1100" b="1" u="sng" dirty="0">
                <a:solidFill>
                  <a:schemeClr val="tx2"/>
                </a:solidFill>
                <a:latin typeface="Calibri" panose="020F0502020204030204" pitchFamily="34" charset="0"/>
                <a:hlinkClick r:id="rId2"/>
              </a:rPr>
              <a:t>Content Platform Engine content services</a:t>
            </a:r>
            <a:endParaRPr lang="en-US" sz="1100" b="1" u="sng" dirty="0">
              <a:solidFill>
                <a:schemeClr val="tx2"/>
              </a:solidFill>
              <a:latin typeface="Calibri" panose="020F0502020204030204" pitchFamily="34" charset="0"/>
            </a:endParaRPr>
          </a:p>
          <a:p>
            <a:pPr fontAlgn="base"/>
            <a:r>
              <a:rPr lang="en-US" sz="1100" dirty="0">
                <a:solidFill>
                  <a:schemeClr val="tx2"/>
                </a:solidFill>
                <a:latin typeface="Calibri" panose="020F0502020204030204" pitchFamily="34" charset="0"/>
              </a:rPr>
              <a:t/>
            </a:r>
            <a:br>
              <a:rPr lang="en-US" sz="1100" dirty="0">
                <a:solidFill>
                  <a:schemeClr val="tx2"/>
                </a:solidFill>
                <a:latin typeface="Calibri" panose="020F0502020204030204" pitchFamily="34" charset="0"/>
              </a:rPr>
            </a:br>
            <a:r>
              <a:rPr lang="en-US" sz="1100" dirty="0">
                <a:solidFill>
                  <a:schemeClr val="tx2"/>
                </a:solidFill>
                <a:latin typeface="Calibri" panose="020F0502020204030204" pitchFamily="34" charset="0"/>
              </a:rPr>
              <a:t>The Content Platform Engine content services are responsible for adding and deleting content and retrieving objects and content from an object store. In addition to servicing requests from enterprise content management (ECM) applications, the content services host various background tasks that maintain all the resources that are associated with each object store.</a:t>
            </a:r>
          </a:p>
          <a:p>
            <a:pPr fontAlgn="base"/>
            <a:endParaRPr lang="en-US" sz="1100" dirty="0">
              <a:solidFill>
                <a:schemeClr val="tx2"/>
              </a:solidFill>
              <a:latin typeface="Calibri" panose="020F0502020204030204" pitchFamily="34" charset="0"/>
            </a:endParaRPr>
          </a:p>
          <a:p>
            <a:pPr fontAlgn="base"/>
            <a:endParaRPr lang="en-US" sz="1100" dirty="0">
              <a:solidFill>
                <a:schemeClr val="tx2"/>
              </a:solidFill>
              <a:latin typeface="Calibri" panose="020F0502020204030204" pitchFamily="34" charset="0"/>
            </a:endParaRPr>
          </a:p>
          <a:p>
            <a:pPr fontAlgn="base"/>
            <a:r>
              <a:rPr lang="en-US" sz="1100" b="1" dirty="0">
                <a:solidFill>
                  <a:schemeClr val="tx2"/>
                </a:solidFill>
                <a:latin typeface="Calibri" panose="020F0502020204030204" pitchFamily="34" charset="0"/>
                <a:hlinkClick r:id="rId3"/>
              </a:rPr>
              <a:t>Content Platform Engine process services</a:t>
            </a:r>
            <a:endParaRPr lang="en-US" sz="1100" b="1" dirty="0">
              <a:solidFill>
                <a:schemeClr val="tx2"/>
              </a:solidFill>
              <a:latin typeface="Calibri" panose="020F0502020204030204" pitchFamily="34" charset="0"/>
            </a:endParaRPr>
          </a:p>
          <a:p>
            <a:pPr fontAlgn="base"/>
            <a:r>
              <a:rPr lang="en-US" sz="1100" dirty="0">
                <a:solidFill>
                  <a:schemeClr val="tx2"/>
                </a:solidFill>
                <a:latin typeface="Calibri" panose="020F0502020204030204" pitchFamily="34" charset="0"/>
              </a:rPr>
              <a:t/>
            </a:r>
            <a:br>
              <a:rPr lang="en-US" sz="1100" dirty="0">
                <a:solidFill>
                  <a:schemeClr val="tx2"/>
                </a:solidFill>
                <a:latin typeface="Calibri" panose="020F0502020204030204" pitchFamily="34" charset="0"/>
              </a:rPr>
            </a:br>
            <a:r>
              <a:rPr lang="en-US" sz="1100" dirty="0">
                <a:solidFill>
                  <a:schemeClr val="tx2"/>
                </a:solidFill>
                <a:latin typeface="Calibri" panose="020F0502020204030204" pitchFamily="34" charset="0"/>
              </a:rPr>
              <a:t>The Content Platform Engine process services provide software services for managing all aspects of business processes (also called workflows), such as workflow execution, workflow routing, rules management, process simulation and modeling, and workflow analysis. You can use the workflow system components to create, modify, and manage workflows that are implemented by applications, enterprise users, or external users (such as partners and customers).</a:t>
            </a:r>
          </a:p>
          <a:p>
            <a:pPr algn="l"/>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28308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70</a:t>
            </a:fld>
            <a:endParaRPr lang="en-US" dirty="0"/>
          </a:p>
        </p:txBody>
      </p:sp>
      <p:sp>
        <p:nvSpPr>
          <p:cNvPr id="4" name="Rectangle 3"/>
          <p:cNvSpPr/>
          <p:nvPr/>
        </p:nvSpPr>
        <p:spPr>
          <a:xfrm>
            <a:off x="403098" y="481781"/>
            <a:ext cx="8262920" cy="3447098"/>
          </a:xfrm>
          <a:prstGeom prst="rect">
            <a:avLst/>
          </a:prstGeom>
        </p:spPr>
        <p:txBody>
          <a:bodyPr wrap="square">
            <a:spAutoFit/>
          </a:bodyPr>
          <a:lstStyle/>
          <a:p>
            <a:r>
              <a:rPr lang="en-US" sz="1400" b="1" dirty="0">
                <a:solidFill>
                  <a:srgbClr val="0033A0"/>
                </a:solidFill>
                <a:latin typeface="Calibri" panose="020F0502020204030204" pitchFamily="34" charset="0"/>
                <a:cs typeface="Calibri" panose="020F0502020204030204" pitchFamily="34" charset="0"/>
              </a:rPr>
              <a:t>IBM Content Navigator Admin Desktop User Interface</a:t>
            </a:r>
          </a:p>
          <a:p>
            <a:pPr marL="285750" indent="-285750">
              <a:buFont typeface="Arial" panose="020B0604020202020204" pitchFamily="34" charset="0"/>
              <a:buChar char="•"/>
            </a:pPr>
            <a:endParaRPr lang="en-US" sz="1200" dirty="0">
              <a:solidFill>
                <a:schemeClr val="tx2"/>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The desktop is provided for administering the web client. It uses a tabbed interface to allow easy navigation.</a:t>
            </a:r>
          </a:p>
          <a:p>
            <a:pPr marL="285750" indent="-285750">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The Admin desktop access–</a:t>
            </a:r>
          </a:p>
          <a:p>
            <a:r>
              <a:rPr lang="en-US" sz="1200" dirty="0">
                <a:solidFill>
                  <a:schemeClr val="tx2"/>
                </a:solidFill>
                <a:latin typeface="Calibri" panose="020F0502020204030204" pitchFamily="34" charset="0"/>
                <a:cs typeface="Calibri" panose="020F0502020204030204" pitchFamily="34" charset="0"/>
              </a:rPr>
              <a:t>         The URL for the Admin desktop: http://&lt;server&gt;/navigator/?desktop=&lt;ID&gt;</a:t>
            </a:r>
          </a:p>
          <a:p>
            <a:r>
              <a:rPr lang="en-US" sz="1200" dirty="0">
                <a:solidFill>
                  <a:schemeClr val="tx2"/>
                </a:solidFill>
                <a:latin typeface="Calibri" panose="020F0502020204030204" pitchFamily="34" charset="0"/>
                <a:cs typeface="Calibri" panose="020F0502020204030204" pitchFamily="34" charset="0"/>
              </a:rPr>
              <a:t>	ID </a:t>
            </a:r>
            <a:r>
              <a:rPr lang="en-US" sz="1200" dirty="0">
                <a:solidFill>
                  <a:schemeClr val="tx2"/>
                </a:solidFill>
                <a:latin typeface="Calibri" panose="020F0502020204030204" pitchFamily="34" charset="0"/>
                <a:cs typeface="Calibri" panose="020F0502020204030204" pitchFamily="34" charset="0"/>
                <a:sym typeface="Wingdings" panose="05000000000000000000" pitchFamily="2" charset="2"/>
              </a:rPr>
              <a:t> </a:t>
            </a:r>
            <a:r>
              <a:rPr lang="en-US" sz="1200" dirty="0">
                <a:solidFill>
                  <a:schemeClr val="tx2"/>
                </a:solidFill>
                <a:latin typeface="Calibri" panose="020F0502020204030204" pitchFamily="34" charset="0"/>
                <a:cs typeface="Calibri" panose="020F0502020204030204" pitchFamily="34" charset="0"/>
              </a:rPr>
              <a:t>admin – Only specified users can access the Admin desktop.</a:t>
            </a: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The screen capture shows the tabs in Administration View of IBM Content Navigator.</a:t>
            </a:r>
          </a:p>
        </p:txBody>
      </p:sp>
      <p:pic>
        <p:nvPicPr>
          <p:cNvPr id="5" name="Picture 4"/>
          <p:cNvPicPr>
            <a:picLocks noChangeAspect="1"/>
          </p:cNvPicPr>
          <p:nvPr/>
        </p:nvPicPr>
        <p:blipFill>
          <a:blip r:embed="rId2"/>
          <a:stretch>
            <a:fillRect/>
          </a:stretch>
        </p:blipFill>
        <p:spPr>
          <a:xfrm>
            <a:off x="785234" y="1996603"/>
            <a:ext cx="7117773" cy="1519047"/>
          </a:xfrm>
          <a:prstGeom prst="rect">
            <a:avLst/>
          </a:prstGeom>
        </p:spPr>
      </p:pic>
    </p:spTree>
    <p:extLst>
      <p:ext uri="{BB962C8B-B14F-4D97-AF65-F5344CB8AC3E}">
        <p14:creationId xmlns:p14="http://schemas.microsoft.com/office/powerpoint/2010/main" val="18208176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71</a:t>
            </a:fld>
            <a:endParaRPr lang="en-US" dirty="0"/>
          </a:p>
        </p:txBody>
      </p:sp>
      <p:sp>
        <p:nvSpPr>
          <p:cNvPr id="4" name="Rectangle 3"/>
          <p:cNvSpPr/>
          <p:nvPr/>
        </p:nvSpPr>
        <p:spPr>
          <a:xfrm>
            <a:off x="304800" y="304800"/>
            <a:ext cx="8347587" cy="4001095"/>
          </a:xfrm>
          <a:prstGeom prst="rect">
            <a:avLst/>
          </a:prstGeom>
        </p:spPr>
        <p:txBody>
          <a:bodyPr wrap="square">
            <a:spAutoFit/>
          </a:bodyPr>
          <a:lstStyle/>
          <a:p>
            <a:r>
              <a:rPr lang="en-US" sz="1400" b="1" dirty="0">
                <a:solidFill>
                  <a:srgbClr val="0033A0"/>
                </a:solidFill>
                <a:latin typeface="Calibri" panose="020F0502020204030204" pitchFamily="34" charset="0"/>
                <a:cs typeface="Calibri" panose="020F0502020204030204" pitchFamily="34" charset="0"/>
              </a:rPr>
              <a:t>IBM Content Navigator Web Client Components</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Web </a:t>
            </a:r>
            <a:r>
              <a:rPr lang="en-US" sz="1200" dirty="0">
                <a:solidFill>
                  <a:schemeClr val="tx2"/>
                </a:solidFill>
                <a:latin typeface="Calibri" panose="020F0502020204030204" pitchFamily="34" charset="0"/>
                <a:cs typeface="Calibri" panose="020F0502020204030204" pitchFamily="34" charset="0"/>
              </a:rPr>
              <a:t>client components</a:t>
            </a:r>
          </a:p>
          <a:p>
            <a:r>
              <a:rPr lang="en-US" sz="1200" dirty="0">
                <a:solidFill>
                  <a:schemeClr val="tx2"/>
                </a:solidFill>
                <a:latin typeface="Calibri" panose="020F0502020204030204" pitchFamily="34" charset="0"/>
                <a:cs typeface="Calibri" panose="020F0502020204030204" pitchFamily="34" charset="0"/>
              </a:rPr>
              <a:t>–A set of repositories</a:t>
            </a:r>
          </a:p>
          <a:p>
            <a:r>
              <a:rPr lang="en-US" sz="1200" dirty="0">
                <a:solidFill>
                  <a:schemeClr val="tx2"/>
                </a:solidFill>
                <a:latin typeface="Calibri" panose="020F0502020204030204" pitchFamily="34" charset="0"/>
                <a:cs typeface="Calibri" panose="020F0502020204030204" pitchFamily="34" charset="0"/>
              </a:rPr>
              <a:t>–A Viewer Map</a:t>
            </a:r>
          </a:p>
          <a:p>
            <a:r>
              <a:rPr lang="en-US" sz="1200" dirty="0">
                <a:solidFill>
                  <a:schemeClr val="tx2"/>
                </a:solidFill>
                <a:latin typeface="Calibri" panose="020F0502020204030204" pitchFamily="34" charset="0"/>
                <a:cs typeface="Calibri" panose="020F0502020204030204" pitchFamily="34" charset="0"/>
              </a:rPr>
              <a:t>–A layout</a:t>
            </a:r>
          </a:p>
          <a:p>
            <a:r>
              <a:rPr lang="en-US" sz="1200" dirty="0">
                <a:solidFill>
                  <a:schemeClr val="tx2"/>
                </a:solidFill>
                <a:latin typeface="Calibri" panose="020F0502020204030204" pitchFamily="34" charset="0"/>
                <a:cs typeface="Calibri" panose="020F0502020204030204" pitchFamily="34" charset="0"/>
              </a:rPr>
              <a:t>–A set of menus</a:t>
            </a:r>
          </a:p>
          <a:p>
            <a:r>
              <a:rPr lang="en-US" sz="1200" dirty="0">
                <a:solidFill>
                  <a:schemeClr val="tx2"/>
                </a:solidFill>
                <a:latin typeface="Calibri" panose="020F0502020204030204" pitchFamily="34" charset="0"/>
                <a:cs typeface="Calibri" panose="020F0502020204030204" pitchFamily="34" charset="0"/>
              </a:rPr>
              <a:t>–A set of workflows</a:t>
            </a:r>
          </a:p>
          <a:p>
            <a:endParaRPr lang="en-US" sz="1200" dirty="0" smtClean="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Common </a:t>
            </a:r>
            <a:r>
              <a:rPr lang="en-US" sz="1200" dirty="0">
                <a:solidFill>
                  <a:schemeClr val="tx2"/>
                </a:solidFill>
                <a:latin typeface="Calibri" panose="020F0502020204030204" pitchFamily="34" charset="0"/>
                <a:cs typeface="Calibri" panose="020F0502020204030204" pitchFamily="34" charset="0"/>
              </a:rPr>
              <a:t>components</a:t>
            </a:r>
          </a:p>
          <a:p>
            <a:r>
              <a:rPr lang="en-US" sz="1200" dirty="0">
                <a:solidFill>
                  <a:schemeClr val="tx2"/>
                </a:solidFill>
                <a:latin typeface="Calibri" panose="020F0502020204030204" pitchFamily="34" charset="0"/>
                <a:cs typeface="Calibri" panose="020F0502020204030204" pitchFamily="34" charset="0"/>
              </a:rPr>
              <a:t>Apply to all of the desktops:</a:t>
            </a:r>
          </a:p>
          <a:p>
            <a:r>
              <a:rPr lang="en-US" sz="1200" dirty="0">
                <a:solidFill>
                  <a:schemeClr val="tx2"/>
                </a:solidFill>
                <a:latin typeface="Calibri" panose="020F0502020204030204" pitchFamily="34" charset="0"/>
                <a:cs typeface="Calibri" panose="020F0502020204030204" pitchFamily="34" charset="0"/>
              </a:rPr>
              <a:t>–Error logging settings</a:t>
            </a:r>
          </a:p>
          <a:p>
            <a:r>
              <a:rPr lang="en-US" sz="1200" dirty="0">
                <a:solidFill>
                  <a:schemeClr val="tx2"/>
                </a:solidFill>
                <a:latin typeface="Calibri" panose="020F0502020204030204" pitchFamily="34" charset="0"/>
                <a:cs typeface="Calibri" panose="020F0502020204030204" pitchFamily="34" charset="0"/>
              </a:rPr>
              <a:t>–Labels</a:t>
            </a:r>
          </a:p>
          <a:p>
            <a:r>
              <a:rPr lang="en-US" sz="1200" dirty="0">
                <a:solidFill>
                  <a:schemeClr val="tx2"/>
                </a:solidFill>
                <a:latin typeface="Calibri" panose="020F0502020204030204" pitchFamily="34" charset="0"/>
                <a:cs typeface="Calibri" panose="020F0502020204030204" pitchFamily="34" charset="0"/>
              </a:rPr>
              <a:t>–Icon mappings</a:t>
            </a:r>
          </a:p>
          <a:p>
            <a:r>
              <a:rPr lang="en-US" sz="1200" dirty="0">
                <a:solidFill>
                  <a:schemeClr val="tx2"/>
                </a:solidFill>
                <a:latin typeface="Calibri" panose="020F0502020204030204" pitchFamily="34" charset="0"/>
                <a:cs typeface="Calibri" panose="020F0502020204030204" pitchFamily="34" charset="0"/>
              </a:rPr>
              <a:t>–Plug-ins</a:t>
            </a:r>
          </a:p>
          <a:p>
            <a:endParaRPr lang="en-US" sz="1200" dirty="0">
              <a:solidFill>
                <a:schemeClr val="tx2"/>
              </a:solidFill>
              <a:latin typeface="Calibri" panose="020F0502020204030204" pitchFamily="34" charset="0"/>
              <a:cs typeface="Calibri" panose="020F0502020204030204" pitchFamily="34" charset="0"/>
            </a:endParaRPr>
          </a:p>
          <a:p>
            <a:endParaRPr lang="fr-FR" sz="1200" dirty="0">
              <a:solidFill>
                <a:schemeClr val="tx2"/>
              </a:solidFill>
              <a:latin typeface="Calibri" panose="020F0502020204030204" pitchFamily="34" charset="0"/>
              <a:cs typeface="Calibri" panose="020F0502020204030204" pitchFamily="34" charset="0"/>
            </a:endParaRPr>
          </a:p>
          <a:p>
            <a:endParaRPr lang="fr-FR" sz="1200" dirty="0">
              <a:solidFill>
                <a:schemeClr val="tx2"/>
              </a:solidFill>
              <a:latin typeface="Calibri" panose="020F0502020204030204" pitchFamily="34" charset="0"/>
              <a:cs typeface="Calibri" panose="020F0502020204030204" pitchFamily="34" charset="0"/>
            </a:endParaRPr>
          </a:p>
          <a:p>
            <a:endParaRPr lang="fr-FR" sz="1200" dirty="0">
              <a:solidFill>
                <a:schemeClr val="tx2"/>
              </a:solidFill>
              <a:latin typeface="Calibri" panose="020F0502020204030204" pitchFamily="34" charset="0"/>
              <a:cs typeface="Calibri" panose="020F0502020204030204" pitchFamily="34" charset="0"/>
            </a:endParaRPr>
          </a:p>
          <a:p>
            <a:endParaRPr lang="fr-FR"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The screen capture shows the IBM Content Navigator web client components.</a:t>
            </a:r>
          </a:p>
        </p:txBody>
      </p:sp>
      <p:pic>
        <p:nvPicPr>
          <p:cNvPr id="5" name="Picture 4"/>
          <p:cNvPicPr>
            <a:picLocks noChangeAspect="1"/>
          </p:cNvPicPr>
          <p:nvPr/>
        </p:nvPicPr>
        <p:blipFill>
          <a:blip r:embed="rId2"/>
          <a:stretch>
            <a:fillRect/>
          </a:stretch>
        </p:blipFill>
        <p:spPr>
          <a:xfrm>
            <a:off x="2635045" y="735724"/>
            <a:ext cx="5708855" cy="2942897"/>
          </a:xfrm>
          <a:prstGeom prst="rect">
            <a:avLst/>
          </a:prstGeom>
        </p:spPr>
      </p:pic>
    </p:spTree>
    <p:extLst>
      <p:ext uri="{BB962C8B-B14F-4D97-AF65-F5344CB8AC3E}">
        <p14:creationId xmlns:p14="http://schemas.microsoft.com/office/powerpoint/2010/main" val="39988359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72</a:t>
            </a:fld>
            <a:endParaRPr lang="en-US" dirty="0"/>
          </a:p>
        </p:txBody>
      </p:sp>
      <p:sp>
        <p:nvSpPr>
          <p:cNvPr id="5" name="Rectangle 4"/>
          <p:cNvSpPr/>
          <p:nvPr/>
        </p:nvSpPr>
        <p:spPr>
          <a:xfrm>
            <a:off x="521110" y="442452"/>
            <a:ext cx="7603387" cy="2554545"/>
          </a:xfrm>
          <a:prstGeom prst="rect">
            <a:avLst/>
          </a:prstGeom>
        </p:spPr>
        <p:txBody>
          <a:bodyPr wrap="square">
            <a:spAutoFit/>
          </a:bodyPr>
          <a:lstStyle/>
          <a:p>
            <a:r>
              <a:rPr lang="en-US" sz="1400" b="1" dirty="0">
                <a:solidFill>
                  <a:srgbClr val="0033A0"/>
                </a:solidFill>
                <a:latin typeface="Calibri" panose="020F0502020204030204" pitchFamily="34" charset="0"/>
                <a:cs typeface="Calibri" panose="020F0502020204030204" pitchFamily="34" charset="0"/>
              </a:rPr>
              <a:t>IBM Content Navigator Administration Tasks</a:t>
            </a:r>
          </a:p>
          <a:p>
            <a:pPr indent="-285750">
              <a:buFont typeface="Arial" panose="020B0604020202020204" pitchFamily="34" charset="0"/>
              <a:buChar char="•"/>
            </a:pPr>
            <a:endParaRPr lang="en-US" sz="1400" b="1" dirty="0">
              <a:solidFill>
                <a:srgbClr val="0033A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Define desktops for Business Users.</a:t>
            </a:r>
          </a:p>
          <a:p>
            <a:pPr marL="285750" indent="-285750">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Create connections to repositories.</a:t>
            </a:r>
          </a:p>
          <a:p>
            <a:pPr marL="285750" indent="-285750">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Configure Sync Services.</a:t>
            </a:r>
          </a:p>
          <a:p>
            <a:pPr marL="285750" indent="-285750">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Set Repository specific configurations.</a:t>
            </a:r>
          </a:p>
          <a:p>
            <a:pPr marL="285750" indent="-285750">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Add Administrator users.</a:t>
            </a:r>
          </a:p>
          <a:p>
            <a:pPr marL="285750" indent="-285750">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Customize desktop</a:t>
            </a:r>
          </a:p>
          <a:p>
            <a:r>
              <a:rPr lang="en-US" sz="1200" dirty="0">
                <a:solidFill>
                  <a:schemeClr val="tx2"/>
                </a:solidFill>
                <a:latin typeface="Calibri" panose="020F0502020204030204" pitchFamily="34" charset="0"/>
                <a:cs typeface="Calibri" panose="020F0502020204030204" pitchFamily="34" charset="0"/>
              </a:rPr>
              <a:t>        </a:t>
            </a:r>
            <a:r>
              <a:rPr lang="en-US" sz="1200" dirty="0" smtClean="0">
                <a:solidFill>
                  <a:schemeClr val="tx2"/>
                </a:solidFill>
                <a:latin typeface="Calibri" panose="020F0502020204030204" pitchFamily="34" charset="0"/>
                <a:cs typeface="Calibri" panose="020F0502020204030204" pitchFamily="34" charset="0"/>
              </a:rPr>
              <a:t>– Customize </a:t>
            </a:r>
            <a:r>
              <a:rPr lang="en-US" sz="1200" dirty="0">
                <a:solidFill>
                  <a:schemeClr val="tx2"/>
                </a:solidFill>
                <a:latin typeface="Calibri" panose="020F0502020204030204" pitchFamily="34" charset="0"/>
                <a:cs typeface="Calibri" panose="020F0502020204030204" pitchFamily="34" charset="0"/>
              </a:rPr>
              <a:t>banner and login page.</a:t>
            </a:r>
          </a:p>
          <a:p>
            <a:r>
              <a:rPr lang="en-US" sz="1200" dirty="0">
                <a:solidFill>
                  <a:schemeClr val="tx2"/>
                </a:solidFill>
                <a:latin typeface="Calibri" panose="020F0502020204030204" pitchFamily="34" charset="0"/>
                <a:cs typeface="Calibri" panose="020F0502020204030204" pitchFamily="34" charset="0"/>
              </a:rPr>
              <a:t>        </a:t>
            </a:r>
            <a:r>
              <a:rPr lang="en-US" sz="1200" dirty="0" smtClean="0">
                <a:solidFill>
                  <a:schemeClr val="tx2"/>
                </a:solidFill>
                <a:latin typeface="Calibri" panose="020F0502020204030204" pitchFamily="34" charset="0"/>
                <a:cs typeface="Calibri" panose="020F0502020204030204" pitchFamily="34" charset="0"/>
              </a:rPr>
              <a:t>– Create </a:t>
            </a:r>
            <a:r>
              <a:rPr lang="en-US" sz="1200" dirty="0">
                <a:solidFill>
                  <a:schemeClr val="tx2"/>
                </a:solidFill>
                <a:latin typeface="Calibri" panose="020F0502020204030204" pitchFamily="34" charset="0"/>
                <a:cs typeface="Calibri" panose="020F0502020204030204" pitchFamily="34" charset="0"/>
              </a:rPr>
              <a:t>custom menus.</a:t>
            </a:r>
          </a:p>
          <a:p>
            <a:r>
              <a:rPr lang="en-US" sz="1200" dirty="0">
                <a:solidFill>
                  <a:schemeClr val="tx2"/>
                </a:solidFill>
                <a:latin typeface="Calibri" panose="020F0502020204030204" pitchFamily="34" charset="0"/>
                <a:cs typeface="Calibri" panose="020F0502020204030204" pitchFamily="34" charset="0"/>
              </a:rPr>
              <a:t>        </a:t>
            </a:r>
            <a:r>
              <a:rPr lang="en-US" sz="1200" dirty="0" smtClean="0">
                <a:solidFill>
                  <a:schemeClr val="tx2"/>
                </a:solidFill>
                <a:latin typeface="Calibri" panose="020F0502020204030204" pitchFamily="34" charset="0"/>
                <a:cs typeface="Calibri" panose="020F0502020204030204" pitchFamily="34" charset="0"/>
              </a:rPr>
              <a:t>– Configure </a:t>
            </a:r>
            <a:r>
              <a:rPr lang="en-US" sz="1200" dirty="0">
                <a:solidFill>
                  <a:schemeClr val="tx2"/>
                </a:solidFill>
                <a:latin typeface="Calibri" panose="020F0502020204030204" pitchFamily="34" charset="0"/>
                <a:cs typeface="Calibri" panose="020F0502020204030204" pitchFamily="34" charset="0"/>
              </a:rPr>
              <a:t>plug-ins that extend the Content Navigator capability.</a:t>
            </a:r>
          </a:p>
          <a:p>
            <a:r>
              <a:rPr lang="en-US" sz="1200" dirty="0">
                <a:solidFill>
                  <a:schemeClr val="tx2"/>
                </a:solidFill>
                <a:latin typeface="Calibri" panose="020F0502020204030204" pitchFamily="34" charset="0"/>
                <a:cs typeface="Calibri" panose="020F0502020204030204" pitchFamily="34" charset="0"/>
              </a:rPr>
              <a:t>        </a:t>
            </a:r>
            <a:r>
              <a:rPr lang="en-US" sz="1200" dirty="0" smtClean="0">
                <a:solidFill>
                  <a:schemeClr val="tx2"/>
                </a:solidFill>
                <a:latin typeface="Calibri" panose="020F0502020204030204" pitchFamily="34" charset="0"/>
                <a:cs typeface="Calibri" panose="020F0502020204030204" pitchFamily="34" charset="0"/>
              </a:rPr>
              <a:t>– Specify </a:t>
            </a:r>
            <a:r>
              <a:rPr lang="en-US" sz="1200" dirty="0">
                <a:solidFill>
                  <a:schemeClr val="tx2"/>
                </a:solidFill>
                <a:latin typeface="Calibri" panose="020F0502020204030204" pitchFamily="34" charset="0"/>
                <a:cs typeface="Calibri" panose="020F0502020204030204" pitchFamily="34" charset="0"/>
              </a:rPr>
              <a:t>which Viewer is used to show each file type.</a:t>
            </a:r>
          </a:p>
          <a:p>
            <a:r>
              <a:rPr lang="en-US" sz="1200" dirty="0">
                <a:solidFill>
                  <a:schemeClr val="tx2"/>
                </a:solidFill>
                <a:latin typeface="Calibri" panose="020F0502020204030204" pitchFamily="34" charset="0"/>
                <a:cs typeface="Calibri" panose="020F0502020204030204" pitchFamily="34" charset="0"/>
              </a:rPr>
              <a:t>        </a:t>
            </a:r>
            <a:r>
              <a:rPr lang="en-US" sz="1200" dirty="0" smtClean="0">
                <a:solidFill>
                  <a:schemeClr val="tx2"/>
                </a:solidFill>
                <a:latin typeface="Calibri" panose="020F0502020204030204" pitchFamily="34" charset="0"/>
                <a:cs typeface="Calibri" panose="020F0502020204030204" pitchFamily="34" charset="0"/>
              </a:rPr>
              <a:t>– Customize </a:t>
            </a:r>
            <a:r>
              <a:rPr lang="en-US" sz="1200" dirty="0">
                <a:solidFill>
                  <a:schemeClr val="tx2"/>
                </a:solidFill>
                <a:latin typeface="Calibri" panose="020F0502020204030204" pitchFamily="34" charset="0"/>
                <a:cs typeface="Calibri" panose="020F0502020204030204" pitchFamily="34" charset="0"/>
              </a:rPr>
              <a:t>the text labels and icons that are shown in the interface.</a:t>
            </a:r>
          </a:p>
        </p:txBody>
      </p:sp>
    </p:spTree>
    <p:extLst>
      <p:ext uri="{BB962C8B-B14F-4D97-AF65-F5344CB8AC3E}">
        <p14:creationId xmlns:p14="http://schemas.microsoft.com/office/powerpoint/2010/main" val="31212805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73</a:t>
            </a:fld>
            <a:endParaRPr lang="en-US" dirty="0"/>
          </a:p>
        </p:txBody>
      </p:sp>
      <p:sp>
        <p:nvSpPr>
          <p:cNvPr id="4" name="Rectangle 3"/>
          <p:cNvSpPr/>
          <p:nvPr/>
        </p:nvSpPr>
        <p:spPr>
          <a:xfrm>
            <a:off x="324465" y="324465"/>
            <a:ext cx="8082116" cy="3631763"/>
          </a:xfrm>
          <a:prstGeom prst="rect">
            <a:avLst/>
          </a:prstGeom>
        </p:spPr>
        <p:txBody>
          <a:bodyPr wrap="square">
            <a:spAutoFit/>
          </a:bodyPr>
          <a:lstStyle/>
          <a:p>
            <a:r>
              <a:rPr lang="en-US" sz="1200" b="1" dirty="0">
                <a:solidFill>
                  <a:srgbClr val="0070C0"/>
                </a:solidFill>
                <a:latin typeface="Calibri" panose="020F0502020204030204" pitchFamily="34" charset="0"/>
                <a:cs typeface="Calibri" panose="020F0502020204030204" pitchFamily="34" charset="0"/>
              </a:rPr>
              <a:t/>
            </a:r>
            <a:br>
              <a:rPr lang="en-US" sz="1200" b="1" dirty="0">
                <a:solidFill>
                  <a:srgbClr val="0070C0"/>
                </a:solidFill>
                <a:latin typeface="Calibri" panose="020F0502020204030204" pitchFamily="34" charset="0"/>
                <a:cs typeface="Calibri" panose="020F0502020204030204" pitchFamily="34" charset="0"/>
              </a:rPr>
            </a:br>
            <a:r>
              <a:rPr lang="fr-FR" sz="1400" b="1" dirty="0">
                <a:solidFill>
                  <a:srgbClr val="0033A0"/>
                </a:solidFill>
                <a:latin typeface="Calibri" panose="020F0502020204030204" pitchFamily="34" charset="0"/>
                <a:cs typeface="Calibri" panose="020F0502020204030204" pitchFamily="34" charset="0"/>
              </a:rPr>
              <a:t>Configure IBM Content Navigator desktops</a:t>
            </a:r>
          </a:p>
          <a:p>
            <a:endParaRPr lang="en-US" sz="1200" b="1" dirty="0">
              <a:solidFill>
                <a:schemeClr val="tx2"/>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A </a:t>
            </a:r>
            <a:r>
              <a:rPr lang="en-US" sz="1200" dirty="0">
                <a:solidFill>
                  <a:schemeClr val="tx2"/>
                </a:solidFill>
                <a:latin typeface="Calibri" panose="020F0502020204030204" pitchFamily="34" charset="0"/>
                <a:cs typeface="Calibri" panose="020F0502020204030204" pitchFamily="34" charset="0"/>
              </a:rPr>
              <a:t>desktop includes the following default features</a:t>
            </a:r>
            <a:r>
              <a:rPr lang="en-US" sz="1200" dirty="0" smtClean="0">
                <a:solidFill>
                  <a:schemeClr val="tx2"/>
                </a:solidFill>
                <a:latin typeface="Calibri" panose="020F0502020204030204" pitchFamily="34" charset="0"/>
                <a:cs typeface="Calibri" panose="020F0502020204030204" pitchFamily="34" charset="0"/>
              </a:rPr>
              <a:t>:–</a:t>
            </a:r>
          </a:p>
          <a:p>
            <a:pPr algn="just"/>
            <a:r>
              <a:rPr lang="en-US" sz="1200" dirty="0">
                <a:solidFill>
                  <a:schemeClr val="tx2"/>
                </a:solidFill>
                <a:latin typeface="Calibri" panose="020F0502020204030204" pitchFamily="34" charset="0"/>
                <a:cs typeface="Calibri" panose="020F0502020204030204" pitchFamily="34" charset="0"/>
              </a:rPr>
              <a:t>	</a:t>
            </a:r>
            <a:r>
              <a:rPr lang="en-US" sz="1200" dirty="0" smtClean="0">
                <a:solidFill>
                  <a:schemeClr val="tx2"/>
                </a:solidFill>
                <a:latin typeface="Calibri" panose="020F0502020204030204" pitchFamily="34" charset="0"/>
                <a:cs typeface="Calibri" panose="020F0502020204030204" pitchFamily="34" charset="0"/>
              </a:rPr>
              <a:t>Favorites</a:t>
            </a:r>
            <a:r>
              <a:rPr lang="en-US" sz="1200" dirty="0">
                <a:solidFill>
                  <a:schemeClr val="tx2"/>
                </a:solidFill>
                <a:latin typeface="Calibri" panose="020F0502020204030204" pitchFamily="34" charset="0"/>
                <a:cs typeface="Calibri" panose="020F0502020204030204" pitchFamily="34" charset="0"/>
              </a:rPr>
              <a:t>, Browse, and </a:t>
            </a:r>
            <a:r>
              <a:rPr lang="en-US" sz="1200" dirty="0" smtClean="0">
                <a:solidFill>
                  <a:schemeClr val="tx2"/>
                </a:solidFill>
                <a:latin typeface="Calibri" panose="020F0502020204030204" pitchFamily="34" charset="0"/>
                <a:cs typeface="Calibri" panose="020F0502020204030204" pitchFamily="34" charset="0"/>
              </a:rPr>
              <a:t>Search</a:t>
            </a:r>
          </a:p>
          <a:p>
            <a:pPr marL="171450" indent="-171450" algn="just">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A </a:t>
            </a:r>
            <a:r>
              <a:rPr lang="en-US" sz="1200" dirty="0">
                <a:solidFill>
                  <a:schemeClr val="tx2"/>
                </a:solidFill>
                <a:latin typeface="Calibri" panose="020F0502020204030204" pitchFamily="34" charset="0"/>
                <a:cs typeface="Calibri" panose="020F0502020204030204" pitchFamily="34" charset="0"/>
              </a:rPr>
              <a:t>list of repositories that are available for a desktop</a:t>
            </a:r>
            <a:r>
              <a:rPr lang="en-US" sz="1200" dirty="0" smtClean="0">
                <a:solidFill>
                  <a:schemeClr val="tx2"/>
                </a:solidFill>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Other </a:t>
            </a:r>
            <a:r>
              <a:rPr lang="en-US" sz="1200" dirty="0">
                <a:solidFill>
                  <a:schemeClr val="tx2"/>
                </a:solidFill>
                <a:latin typeface="Calibri" panose="020F0502020204030204" pitchFamily="34" charset="0"/>
                <a:cs typeface="Calibri" panose="020F0502020204030204" pitchFamily="34" charset="0"/>
              </a:rPr>
              <a:t>information for a desktop</a:t>
            </a:r>
            <a:r>
              <a:rPr lang="en-US" sz="1200" dirty="0" smtClean="0">
                <a:solidFill>
                  <a:schemeClr val="tx2"/>
                </a:solidFill>
                <a:latin typeface="Calibri" panose="020F0502020204030204" pitchFamily="34" charset="0"/>
                <a:cs typeface="Calibri" panose="020F0502020204030204" pitchFamily="34" charset="0"/>
              </a:rPr>
              <a:t>–</a:t>
            </a:r>
          </a:p>
          <a:p>
            <a:pPr algn="just"/>
            <a:r>
              <a:rPr lang="en-US" sz="1200" dirty="0" smtClean="0">
                <a:solidFill>
                  <a:schemeClr val="tx2"/>
                </a:solidFill>
                <a:latin typeface="Calibri" panose="020F0502020204030204" pitchFamily="34" charset="0"/>
                <a:cs typeface="Calibri" panose="020F0502020204030204" pitchFamily="34" charset="0"/>
              </a:rPr>
              <a:t>	Viewer </a:t>
            </a:r>
            <a:r>
              <a:rPr lang="en-US" sz="1200" dirty="0">
                <a:solidFill>
                  <a:schemeClr val="tx2"/>
                </a:solidFill>
                <a:latin typeface="Calibri" panose="020F0502020204030204" pitchFamily="34" charset="0"/>
                <a:cs typeface="Calibri" panose="020F0502020204030204" pitchFamily="34" charset="0"/>
              </a:rPr>
              <a:t>Map, Layout, Menus, and toolbars, Workflows, </a:t>
            </a:r>
            <a:r>
              <a:rPr lang="en-US" sz="1200" dirty="0" err="1">
                <a:solidFill>
                  <a:schemeClr val="tx2"/>
                </a:solidFill>
                <a:latin typeface="Calibri" panose="020F0502020204030204" pitchFamily="34" charset="0"/>
                <a:cs typeface="Calibri" panose="020F0502020204030204" pitchFamily="34" charset="0"/>
              </a:rPr>
              <a:t>Teamspace</a:t>
            </a:r>
            <a:r>
              <a:rPr lang="en-US" sz="1200" dirty="0" smtClean="0">
                <a:solidFill>
                  <a:schemeClr val="tx2"/>
                </a:solidFill>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Configure </a:t>
            </a:r>
            <a:r>
              <a:rPr lang="en-US" sz="1200" dirty="0">
                <a:solidFill>
                  <a:schemeClr val="tx2"/>
                </a:solidFill>
                <a:latin typeface="Calibri" panose="020F0502020204030204" pitchFamily="34" charset="0"/>
                <a:cs typeface="Calibri" panose="020F0502020204030204" pitchFamily="34" charset="0"/>
              </a:rPr>
              <a:t>properties for a desktop–Name and ID–Repository Authentication–Selected repositories–Selected features</a:t>
            </a:r>
            <a:r>
              <a:rPr lang="en-US" sz="1200" dirty="0" smtClean="0">
                <a:solidFill>
                  <a:schemeClr val="tx2"/>
                </a:solidFill>
                <a:latin typeface="Calibri" panose="020F0502020204030204" pitchFamily="34" charset="0"/>
                <a:cs typeface="Calibri" panose="020F0502020204030204" pitchFamily="34" charset="0"/>
              </a:rPr>
              <a:t>–	Application </a:t>
            </a:r>
            <a:r>
              <a:rPr lang="en-US" sz="1200" dirty="0">
                <a:solidFill>
                  <a:schemeClr val="tx2"/>
                </a:solidFill>
                <a:latin typeface="Calibri" panose="020F0502020204030204" pitchFamily="34" charset="0"/>
                <a:cs typeface="Calibri" panose="020F0502020204030204" pitchFamily="34" charset="0"/>
              </a:rPr>
              <a:t>name</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An IBM Content Navigator desktop is one instance of the IBM Content Navigator web application user interface within the Content Navigator deployment. </a:t>
            </a:r>
          </a:p>
          <a:p>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You </a:t>
            </a:r>
            <a:r>
              <a:rPr lang="en-US" sz="1200" dirty="0">
                <a:solidFill>
                  <a:schemeClr val="tx2"/>
                </a:solidFill>
                <a:latin typeface="Calibri" panose="020F0502020204030204" pitchFamily="34" charset="0"/>
                <a:cs typeface="Calibri" panose="020F0502020204030204" pitchFamily="34" charset="0"/>
              </a:rPr>
              <a:t>can create several desktops </a:t>
            </a:r>
          </a:p>
          <a:p>
            <a:pPr algn="just"/>
            <a:endParaRPr lang="en-US" sz="1600" dirty="0">
              <a:latin typeface="Calibri" panose="020F0502020204030204" pitchFamily="34" charset="0"/>
              <a:cs typeface="Calibri" panose="020F0502020204030204" pitchFamily="34" charset="0"/>
            </a:endParaRPr>
          </a:p>
          <a:p>
            <a:pPr algn="just"/>
            <a:endParaRPr lang="en-US" sz="1600" dirty="0">
              <a:latin typeface="Calibri" panose="020F0502020204030204" pitchFamily="34" charset="0"/>
              <a:cs typeface="Calibri" panose="020F0502020204030204" pitchFamily="34" charset="0"/>
            </a:endParaRPr>
          </a:p>
          <a:p>
            <a:pPr algn="just"/>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34238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74</a:t>
            </a:fld>
            <a:endParaRPr lang="en-US" dirty="0"/>
          </a:p>
        </p:txBody>
      </p:sp>
      <p:sp>
        <p:nvSpPr>
          <p:cNvPr id="4" name="Rectangle 3"/>
          <p:cNvSpPr/>
          <p:nvPr/>
        </p:nvSpPr>
        <p:spPr>
          <a:xfrm>
            <a:off x="540774" y="324466"/>
            <a:ext cx="8082116" cy="3416320"/>
          </a:xfrm>
          <a:prstGeom prst="rect">
            <a:avLst/>
          </a:prstGeom>
        </p:spPr>
        <p:txBody>
          <a:bodyPr wrap="square">
            <a:spAutoFit/>
          </a:bodyPr>
          <a:lstStyle/>
          <a:p>
            <a:r>
              <a:rPr lang="en-US" sz="1200" b="1" dirty="0">
                <a:solidFill>
                  <a:srgbClr val="0070C0"/>
                </a:solidFill>
                <a:latin typeface="Calibri" panose="020F0502020204030204" pitchFamily="34" charset="0"/>
                <a:cs typeface="Calibri" panose="020F0502020204030204" pitchFamily="34" charset="0"/>
              </a:rPr>
              <a:t>Desktop Actions </a:t>
            </a:r>
          </a:p>
          <a:p>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Create </a:t>
            </a:r>
            <a:r>
              <a:rPr lang="en-US" sz="1200" dirty="0">
                <a:solidFill>
                  <a:schemeClr val="tx2"/>
                </a:solidFill>
                <a:latin typeface="Calibri" panose="020F0502020204030204" pitchFamily="34" charset="0"/>
                <a:cs typeface="Calibri" panose="020F0502020204030204" pitchFamily="34" charset="0"/>
              </a:rPr>
              <a:t>a desktop </a:t>
            </a: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Edit </a:t>
            </a:r>
            <a:r>
              <a:rPr lang="en-US" sz="1200" dirty="0">
                <a:solidFill>
                  <a:schemeClr val="tx2"/>
                </a:solidFill>
                <a:latin typeface="Calibri" panose="020F0502020204030204" pitchFamily="34" charset="0"/>
                <a:cs typeface="Calibri" panose="020F0502020204030204" pitchFamily="34" charset="0"/>
              </a:rPr>
              <a:t>an existing desktop. </a:t>
            </a: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Copy </a:t>
            </a:r>
            <a:r>
              <a:rPr lang="en-US" sz="1200" dirty="0">
                <a:solidFill>
                  <a:schemeClr val="tx2"/>
                </a:solidFill>
                <a:latin typeface="Calibri" panose="020F0502020204030204" pitchFamily="34" charset="0"/>
                <a:cs typeface="Calibri" panose="020F0502020204030204" pitchFamily="34" charset="0"/>
              </a:rPr>
              <a:t>an existing desktop into a new desktop and edit the new one. </a:t>
            </a: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Delete </a:t>
            </a:r>
            <a:r>
              <a:rPr lang="en-US" sz="1200" dirty="0">
                <a:solidFill>
                  <a:schemeClr val="tx2"/>
                </a:solidFill>
                <a:latin typeface="Calibri" panose="020F0502020204030204" pitchFamily="34" charset="0"/>
                <a:cs typeface="Calibri" panose="020F0502020204030204" pitchFamily="34" charset="0"/>
              </a:rPr>
              <a:t>a desktop that you no longer need. </a:t>
            </a: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Export </a:t>
            </a:r>
            <a:r>
              <a:rPr lang="en-US" sz="1200" dirty="0">
                <a:solidFill>
                  <a:schemeClr val="tx2"/>
                </a:solidFill>
                <a:latin typeface="Calibri" panose="020F0502020204030204" pitchFamily="34" charset="0"/>
                <a:cs typeface="Calibri" panose="020F0502020204030204" pitchFamily="34" charset="0"/>
              </a:rPr>
              <a:t>a desktop for a different instance of Content Navigator. </a:t>
            </a: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Import </a:t>
            </a:r>
            <a:r>
              <a:rPr lang="en-US" sz="1200" dirty="0">
                <a:solidFill>
                  <a:schemeClr val="tx2"/>
                </a:solidFill>
                <a:latin typeface="Calibri" panose="020F0502020204030204" pitchFamily="34" charset="0"/>
                <a:cs typeface="Calibri" panose="020F0502020204030204" pitchFamily="34" charset="0"/>
              </a:rPr>
              <a:t>a desktop from a different instance of Content Navigator.</a:t>
            </a:r>
          </a:p>
          <a:p>
            <a:endParaRPr lang="en-US" sz="1200" dirty="0">
              <a:solidFill>
                <a:schemeClr val="tx2"/>
              </a:solidFill>
              <a:latin typeface="Calibri" panose="020F0502020204030204" pitchFamily="34" charset="0"/>
              <a:cs typeface="Calibri" panose="020F0502020204030204" pitchFamily="34" charset="0"/>
            </a:endParaRPr>
          </a:p>
          <a:p>
            <a:r>
              <a:rPr lang="en-US" sz="1200" b="1" dirty="0">
                <a:solidFill>
                  <a:srgbClr val="0070C0"/>
                </a:solidFill>
                <a:latin typeface="Calibri" panose="020F0502020204030204" pitchFamily="34" charset="0"/>
                <a:cs typeface="Calibri" panose="020F0502020204030204" pitchFamily="34" charset="0"/>
              </a:rPr>
              <a:t>Control user access to desktops </a:t>
            </a:r>
          </a:p>
          <a:p>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The </a:t>
            </a:r>
            <a:r>
              <a:rPr lang="en-US" sz="1200" dirty="0">
                <a:solidFill>
                  <a:schemeClr val="tx2"/>
                </a:solidFill>
                <a:latin typeface="Calibri" panose="020F0502020204030204" pitchFamily="34" charset="0"/>
                <a:cs typeface="Calibri" panose="020F0502020204030204" pitchFamily="34" charset="0"/>
              </a:rPr>
              <a:t>Administrator specifies a default repository for each desktop. </a:t>
            </a: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Authentication </a:t>
            </a:r>
            <a:r>
              <a:rPr lang="en-US" sz="1200" dirty="0">
                <a:solidFill>
                  <a:schemeClr val="tx2"/>
                </a:solidFill>
                <a:latin typeface="Calibri" panose="020F0502020204030204" pitchFamily="34" charset="0"/>
                <a:cs typeface="Calibri" panose="020F0502020204030204" pitchFamily="34" charset="0"/>
              </a:rPr>
              <a:t>of users occurs in the default repository for the desktop. </a:t>
            </a: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Each </a:t>
            </a:r>
            <a:r>
              <a:rPr lang="en-US" sz="1200" dirty="0">
                <a:solidFill>
                  <a:schemeClr val="tx2"/>
                </a:solidFill>
                <a:latin typeface="Calibri" panose="020F0502020204030204" pitchFamily="34" charset="0"/>
                <a:cs typeface="Calibri" panose="020F0502020204030204" pitchFamily="34" charset="0"/>
              </a:rPr>
              <a:t>desktop is accessed through its own web address. </a:t>
            </a:r>
          </a:p>
          <a:p>
            <a:pPr marL="171450" indent="-171450">
              <a:buFont typeface="Arial" panose="020B0604020202020204" pitchFamily="34" charset="0"/>
              <a:buChar char="•"/>
            </a:pPr>
            <a:r>
              <a:rPr lang="en-US" sz="1200" dirty="0" smtClean="0">
                <a:solidFill>
                  <a:schemeClr val="tx2"/>
                </a:solidFill>
                <a:latin typeface="Calibri" panose="020F0502020204030204" pitchFamily="34" charset="0"/>
                <a:cs typeface="Calibri" panose="020F0502020204030204" pitchFamily="34" charset="0"/>
              </a:rPr>
              <a:t>For </a:t>
            </a:r>
            <a:r>
              <a:rPr lang="en-US" sz="1200" dirty="0">
                <a:solidFill>
                  <a:schemeClr val="tx2"/>
                </a:solidFill>
                <a:latin typeface="Calibri" panose="020F0502020204030204" pitchFamily="34" charset="0"/>
                <a:cs typeface="Calibri" panose="020F0502020204030204" pitchFamily="34" charset="0"/>
              </a:rPr>
              <a:t>each desktop, you can enable or disable the features for all users of that desktop. </a:t>
            </a:r>
          </a:p>
          <a:p>
            <a:pPr marL="171450" indent="-171450">
              <a:buFont typeface="Arial" panose="020B0604020202020204" pitchFamily="34" charset="0"/>
              <a:buChar char="•"/>
            </a:pPr>
            <a:r>
              <a:rPr lang="en-US" sz="1200" b="1" dirty="0" err="1">
                <a:solidFill>
                  <a:schemeClr val="tx2"/>
                </a:solidFill>
                <a:latin typeface="Calibri" panose="020F0502020204030204" pitchFamily="34" charset="0"/>
                <a:cs typeface="Calibri" panose="020F0502020204030204" pitchFamily="34" charset="0"/>
              </a:rPr>
              <a:t>T</a:t>
            </a:r>
            <a:r>
              <a:rPr lang="en-US" sz="1200" dirty="0" err="1" smtClean="0">
                <a:solidFill>
                  <a:schemeClr val="tx2"/>
                </a:solidFill>
                <a:latin typeface="Calibri" panose="020F0502020204030204" pitchFamily="34" charset="0"/>
                <a:cs typeface="Calibri" panose="020F0502020204030204" pitchFamily="34" charset="0"/>
              </a:rPr>
              <a:t>eamspace</a:t>
            </a:r>
            <a:r>
              <a:rPr lang="en-US" sz="1200" dirty="0" smtClean="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and In-baskets can control access by roles.</a:t>
            </a:r>
          </a:p>
          <a:p>
            <a:endParaRPr lang="en-US" sz="1200" dirty="0">
              <a:solidFill>
                <a:schemeClr val="tx2"/>
              </a:solidFill>
              <a:latin typeface="Calibri" panose="020F0502020204030204" pitchFamily="34" charset="0"/>
              <a:cs typeface="Calibri" panose="020F0502020204030204" pitchFamily="34" charset="0"/>
            </a:endParaRPr>
          </a:p>
          <a:p>
            <a:r>
              <a:rPr lang="en-US" sz="1200" b="1" dirty="0">
                <a:solidFill>
                  <a:srgbClr val="0070C0"/>
                </a:solidFill>
                <a:latin typeface="Calibri" panose="020F0502020204030204" pitchFamily="34" charset="0"/>
                <a:cs typeface="Calibri" panose="020F0502020204030204" pitchFamily="34" charset="0"/>
              </a:rPr>
              <a:t>Authorization</a:t>
            </a:r>
            <a:r>
              <a:rPr lang="en-US" sz="1200" b="1" dirty="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Repository security controls the access to specific content within the desktop.</a:t>
            </a:r>
          </a:p>
        </p:txBody>
      </p:sp>
    </p:spTree>
    <p:extLst>
      <p:ext uri="{BB962C8B-B14F-4D97-AF65-F5344CB8AC3E}">
        <p14:creationId xmlns:p14="http://schemas.microsoft.com/office/powerpoint/2010/main" val="34707653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6" y="274319"/>
            <a:ext cx="8615963" cy="4189525"/>
          </a:xfrm>
        </p:spPr>
        <p:txBody>
          <a:bodyPr/>
          <a:lstStyle/>
          <a:p>
            <a:pPr marL="117475" indent="-117475"/>
            <a:r>
              <a:rPr lang="en-US" sz="1200" dirty="0">
                <a:solidFill>
                  <a:srgbClr val="0070C0"/>
                </a:solidFill>
                <a:latin typeface="Calibri" panose="020F0502020204030204" pitchFamily="34" charset="0"/>
                <a:cs typeface="Calibri" panose="020F0502020204030204" pitchFamily="34" charset="0"/>
              </a:rPr>
              <a:t>Export desktops</a:t>
            </a:r>
            <a:r>
              <a:rPr lang="en-US" sz="1200" dirty="0">
                <a:solidFill>
                  <a:schemeClr val="tx2"/>
                </a:solidFill>
                <a:latin typeface="Calibri" panose="020F0502020204030204" pitchFamily="34" charset="0"/>
                <a:cs typeface="Calibri" panose="020F0502020204030204" pitchFamily="34" charset="0"/>
              </a:rPr>
              <a:t/>
            </a:r>
            <a:br>
              <a:rPr lang="en-US" sz="120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•The following items are automatically exported with a desktop:</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–Viewer Maps</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–Menus</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–Mobile application features</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•You can include the following configuration components to the export</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–List of users and groups who are authorized to use the desktop</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–Repositories that are associated with the desktop</a:t>
            </a:r>
            <a:br>
              <a:rPr lang="en-US" sz="1200" b="0" dirty="0">
                <a:solidFill>
                  <a:schemeClr val="tx2"/>
                </a:solidFill>
                <a:latin typeface="Calibri" panose="020F0502020204030204" pitchFamily="34" charset="0"/>
                <a:cs typeface="Calibri" panose="020F0502020204030204" pitchFamily="34" charset="0"/>
              </a:rPr>
            </a:br>
            <a:r>
              <a:rPr lang="en-US" sz="1200" b="0" dirty="0">
                <a:solidFill>
                  <a:schemeClr val="tx2"/>
                </a:solidFill>
                <a:latin typeface="Calibri" panose="020F0502020204030204" pitchFamily="34" charset="0"/>
                <a:cs typeface="Calibri" panose="020F0502020204030204" pitchFamily="34" charset="0"/>
              </a:rPr>
              <a:t>    –Plug-ins that are associated with the desktop</a:t>
            </a:r>
            <a:r>
              <a:rPr lang="en-US" sz="1600" b="0" dirty="0">
                <a:solidFill>
                  <a:schemeClr val="tx1"/>
                </a:solidFill>
                <a:latin typeface="Calibri" panose="020F0502020204030204" pitchFamily="34" charset="0"/>
                <a:cs typeface="Calibri" panose="020F0502020204030204" pitchFamily="34" charset="0"/>
              </a:rPr>
              <a:t/>
            </a:r>
            <a:br>
              <a:rPr lang="en-US" sz="1600" b="0" dirty="0">
                <a:solidFill>
                  <a:schemeClr val="tx1"/>
                </a:solidFill>
                <a:latin typeface="Calibri" panose="020F0502020204030204" pitchFamily="34" charset="0"/>
                <a:cs typeface="Calibri" panose="020F0502020204030204" pitchFamily="34" charset="0"/>
              </a:rPr>
            </a:br>
            <a:r>
              <a:rPr lang="en-US" sz="1600" b="0" dirty="0">
                <a:solidFill>
                  <a:schemeClr val="tx1"/>
                </a:solidFill>
                <a:latin typeface="Calibri" panose="020F0502020204030204" pitchFamily="34" charset="0"/>
                <a:cs typeface="Calibri" panose="020F0502020204030204" pitchFamily="34" charset="0"/>
              </a:rPr>
              <a:t/>
            </a:r>
            <a:br>
              <a:rPr lang="en-US" sz="1600" b="0" dirty="0">
                <a:solidFill>
                  <a:schemeClr val="tx1"/>
                </a:solidFill>
                <a:latin typeface="Calibri" panose="020F0502020204030204" pitchFamily="34" charset="0"/>
                <a:cs typeface="Calibri" panose="020F0502020204030204" pitchFamily="34" charset="0"/>
              </a:rPr>
            </a:br>
            <a:endParaRPr lang="en-US" sz="1600" dirty="0">
              <a:solidFill>
                <a:schemeClr val="tx1"/>
              </a:solidFill>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2"/>
          </p:nvPr>
        </p:nvSpPr>
        <p:spPr/>
        <p:txBody>
          <a:bodyPr/>
          <a:lstStyle/>
          <a:p>
            <a:fld id="{2EFEF571-C9B4-4D92-A7F7-315B894862A8}" type="slidenum">
              <a:rPr lang="en-US" smtClean="0"/>
              <a:pPr/>
              <a:t>75</a:t>
            </a:fld>
            <a:endParaRPr lang="en-US" dirty="0"/>
          </a:p>
        </p:txBody>
      </p:sp>
      <p:pic>
        <p:nvPicPr>
          <p:cNvPr id="4" name="Picture 3"/>
          <p:cNvPicPr>
            <a:picLocks noChangeAspect="1"/>
          </p:cNvPicPr>
          <p:nvPr/>
        </p:nvPicPr>
        <p:blipFill>
          <a:blip r:embed="rId2"/>
          <a:stretch>
            <a:fillRect/>
          </a:stretch>
        </p:blipFill>
        <p:spPr>
          <a:xfrm>
            <a:off x="4333009" y="2719876"/>
            <a:ext cx="4054536" cy="1405315"/>
          </a:xfrm>
          <a:prstGeom prst="rect">
            <a:avLst/>
          </a:prstGeom>
        </p:spPr>
      </p:pic>
    </p:spTree>
    <p:extLst>
      <p:ext uri="{BB962C8B-B14F-4D97-AF65-F5344CB8AC3E}">
        <p14:creationId xmlns:p14="http://schemas.microsoft.com/office/powerpoint/2010/main" val="27241379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76</a:t>
            </a:fld>
            <a:endParaRPr lang="en-US" dirty="0"/>
          </a:p>
        </p:txBody>
      </p:sp>
      <p:sp>
        <p:nvSpPr>
          <p:cNvPr id="4" name="Rectangle 3"/>
          <p:cNvSpPr/>
          <p:nvPr/>
        </p:nvSpPr>
        <p:spPr>
          <a:xfrm>
            <a:off x="517397" y="326659"/>
            <a:ext cx="8272641" cy="3416320"/>
          </a:xfrm>
          <a:prstGeom prst="rect">
            <a:avLst/>
          </a:prstGeom>
        </p:spPr>
        <p:txBody>
          <a:bodyPr wrap="square">
            <a:spAutoFit/>
          </a:bodyPr>
          <a:lstStyle/>
          <a:p>
            <a:r>
              <a:rPr lang="en-US" sz="1200" dirty="0">
                <a:solidFill>
                  <a:schemeClr val="tx2"/>
                </a:solidFill>
                <a:latin typeface="Calibri" panose="020F0502020204030204" pitchFamily="34" charset="0"/>
                <a:cs typeface="Calibri" panose="020F0502020204030204" pitchFamily="34" charset="0"/>
              </a:rPr>
              <a:t>If you have multiple instances of the IBM Content Navigator web client in your environment, you can export your desktops to a file. You can then import the desktops to another instance of IBM Content Navigator. </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Important:</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The IBM Content Navigator instances must be at the same version level.</a:t>
            </a:r>
          </a:p>
          <a:p>
            <a:endParaRPr lang="en-US" sz="1200" dirty="0">
              <a:solidFill>
                <a:schemeClr val="tx2"/>
              </a:solidFill>
              <a:latin typeface="Calibri" panose="020F0502020204030204" pitchFamily="34" charset="0"/>
              <a:cs typeface="Calibri" panose="020F0502020204030204" pitchFamily="34" charset="0"/>
            </a:endParaRPr>
          </a:p>
          <a:p>
            <a:r>
              <a:rPr lang="en-US" sz="1200" b="1" dirty="0">
                <a:solidFill>
                  <a:srgbClr val="0070C0"/>
                </a:solidFill>
                <a:latin typeface="Calibri" panose="020F0502020204030204" pitchFamily="34" charset="0"/>
                <a:cs typeface="Calibri" panose="020F0502020204030204" pitchFamily="34" charset="0"/>
              </a:rPr>
              <a:t>Procedure to export a desktop </a:t>
            </a:r>
          </a:p>
          <a:p>
            <a:endParaRPr lang="en-US" sz="1200" dirty="0">
              <a:solidFill>
                <a:schemeClr val="tx2"/>
              </a:solidFill>
              <a:latin typeface="Calibri" panose="020F0502020204030204" pitchFamily="34" charset="0"/>
              <a:cs typeface="Calibri" panose="020F0502020204030204" pitchFamily="34" charset="0"/>
            </a:endParaRPr>
          </a:p>
          <a:p>
            <a:r>
              <a:rPr lang="en-US" sz="1200" b="1" dirty="0">
                <a:solidFill>
                  <a:schemeClr val="tx2"/>
                </a:solidFill>
                <a:latin typeface="Calibri" panose="020F0502020204030204" pitchFamily="34" charset="0"/>
                <a:cs typeface="Calibri" panose="020F0502020204030204" pitchFamily="34" charset="0"/>
              </a:rPr>
              <a:t>•</a:t>
            </a:r>
            <a:r>
              <a:rPr lang="en-US" sz="1200" dirty="0">
                <a:solidFill>
                  <a:schemeClr val="tx2"/>
                </a:solidFill>
                <a:latin typeface="Calibri" panose="020F0502020204030204" pitchFamily="34" charset="0"/>
                <a:cs typeface="Calibri" panose="020F0502020204030204" pitchFamily="34" charset="0"/>
              </a:rPr>
              <a:t>In the IBM Content Navigator web client, select the desktop and click Export. </a:t>
            </a:r>
          </a:p>
          <a:p>
            <a:r>
              <a:rPr lang="en-US" sz="1200" b="1" dirty="0">
                <a:solidFill>
                  <a:schemeClr val="tx2"/>
                </a:solidFill>
                <a:latin typeface="Calibri" panose="020F0502020204030204" pitchFamily="34" charset="0"/>
                <a:cs typeface="Calibri" panose="020F0502020204030204" pitchFamily="34" charset="0"/>
              </a:rPr>
              <a:t>•</a:t>
            </a:r>
            <a:r>
              <a:rPr lang="en-US" sz="1200" dirty="0">
                <a:solidFill>
                  <a:schemeClr val="tx2"/>
                </a:solidFill>
                <a:latin typeface="Calibri" panose="020F0502020204030204" pitchFamily="34" charset="0"/>
                <a:cs typeface="Calibri" panose="020F0502020204030204" pitchFamily="34" charset="0"/>
              </a:rPr>
              <a:t>In the Export Desktop window, enter a name for the export file. </a:t>
            </a:r>
          </a:p>
          <a:p>
            <a:r>
              <a:rPr lang="en-US" sz="1200" b="1" dirty="0">
                <a:solidFill>
                  <a:schemeClr val="tx2"/>
                </a:solidFill>
                <a:latin typeface="Calibri" panose="020F0502020204030204" pitchFamily="34" charset="0"/>
                <a:cs typeface="Calibri" panose="020F0502020204030204" pitchFamily="34" charset="0"/>
              </a:rPr>
              <a:t>▪</a:t>
            </a:r>
            <a:r>
              <a:rPr lang="en-US" sz="1200" dirty="0">
                <a:solidFill>
                  <a:schemeClr val="tx2"/>
                </a:solidFill>
                <a:latin typeface="Calibri" panose="020F0502020204030204" pitchFamily="34" charset="0"/>
                <a:cs typeface="Calibri" panose="020F0502020204030204" pitchFamily="34" charset="0"/>
              </a:rPr>
              <a:t>Select the Include users and groups option. </a:t>
            </a:r>
          </a:p>
          <a:p>
            <a:r>
              <a:rPr lang="en-US" sz="1200" b="1" dirty="0">
                <a:solidFill>
                  <a:schemeClr val="tx2"/>
                </a:solidFill>
                <a:latin typeface="Calibri" panose="020F0502020204030204" pitchFamily="34" charset="0"/>
                <a:cs typeface="Calibri" panose="020F0502020204030204" pitchFamily="34" charset="0"/>
              </a:rPr>
              <a:t>▪</a:t>
            </a:r>
            <a:r>
              <a:rPr lang="en-US" sz="1200" dirty="0">
                <a:solidFill>
                  <a:schemeClr val="tx2"/>
                </a:solidFill>
                <a:latin typeface="Calibri" panose="020F0502020204030204" pitchFamily="34" charset="0"/>
                <a:cs typeface="Calibri" panose="020F0502020204030204" pitchFamily="34" charset="0"/>
              </a:rPr>
              <a:t>Select the repositories, plug-ins, and themes that you want to include in your export. </a:t>
            </a:r>
          </a:p>
          <a:p>
            <a:r>
              <a:rPr lang="en-US" sz="1200" b="1" dirty="0">
                <a:solidFill>
                  <a:schemeClr val="tx2"/>
                </a:solidFill>
                <a:latin typeface="Calibri" panose="020F0502020204030204" pitchFamily="34" charset="0"/>
                <a:cs typeface="Calibri" panose="020F0502020204030204" pitchFamily="34" charset="0"/>
              </a:rPr>
              <a:t>▪</a:t>
            </a:r>
            <a:r>
              <a:rPr lang="en-US" sz="1200" dirty="0">
                <a:solidFill>
                  <a:schemeClr val="tx2"/>
                </a:solidFill>
                <a:latin typeface="Calibri" panose="020F0502020204030204" pitchFamily="34" charset="0"/>
                <a:cs typeface="Calibri" panose="020F0502020204030204" pitchFamily="34" charset="0"/>
              </a:rPr>
              <a:t>Click Export.</a:t>
            </a: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5100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399392"/>
            <a:ext cx="8318518" cy="2596056"/>
          </a:xfrm>
        </p:spPr>
        <p:txBody>
          <a:bodyPr/>
          <a:lstStyle/>
          <a:p>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2EFEF571-C9B4-4D92-A7F7-315B894862A8}" type="slidenum">
              <a:rPr lang="en-US" smtClean="0"/>
              <a:pPr/>
              <a:t>77</a:t>
            </a:fld>
            <a:endParaRPr lang="en-US" dirty="0"/>
          </a:p>
        </p:txBody>
      </p:sp>
      <p:sp>
        <p:nvSpPr>
          <p:cNvPr id="4" name="Rectangle 3"/>
          <p:cNvSpPr/>
          <p:nvPr/>
        </p:nvSpPr>
        <p:spPr>
          <a:xfrm>
            <a:off x="332509" y="124691"/>
            <a:ext cx="8354291" cy="4708981"/>
          </a:xfrm>
          <a:prstGeom prst="rect">
            <a:avLst/>
          </a:prstGeom>
        </p:spPr>
        <p:txBody>
          <a:bodyPr wrap="square">
            <a:spAutoFit/>
          </a:bodyPr>
          <a:lstStyle/>
          <a:p>
            <a:r>
              <a:rPr lang="en-US" sz="1400" b="1" dirty="0">
                <a:solidFill>
                  <a:srgbClr val="0033A0"/>
                </a:solidFill>
                <a:latin typeface="Calibri" panose="020F0502020204030204" pitchFamily="34" charset="0"/>
                <a:cs typeface="Calibri" panose="020F0502020204030204" pitchFamily="34" charset="0"/>
              </a:rPr>
              <a:t>IBM Content Navigator Plug-ins</a:t>
            </a:r>
          </a:p>
          <a:p>
            <a:endParaRPr lang="en-US" sz="1200" b="1"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•Use custom plug-ins to customize the IBM Content Navigator web client.</a:t>
            </a:r>
          </a:p>
          <a:p>
            <a:r>
              <a:rPr lang="en-US" sz="1200" dirty="0">
                <a:solidFill>
                  <a:schemeClr val="tx2"/>
                </a:solidFill>
                <a:latin typeface="Calibri" panose="020F0502020204030204" pitchFamily="34" charset="0"/>
                <a:cs typeface="Calibri" panose="020F0502020204030204" pitchFamily="34" charset="0"/>
              </a:rPr>
              <a:t>   –Extend the functionality –Change the default behavior</a:t>
            </a:r>
          </a:p>
          <a:p>
            <a:r>
              <a:rPr lang="en-US" sz="1200" dirty="0">
                <a:solidFill>
                  <a:schemeClr val="tx2"/>
                </a:solidFill>
                <a:latin typeface="Calibri" panose="020F0502020204030204" pitchFamily="34" charset="0"/>
                <a:cs typeface="Calibri" panose="020F0502020204030204" pitchFamily="34" charset="0"/>
              </a:rPr>
              <a:t>•The IBM Content Navigator software package includes several samples.</a:t>
            </a:r>
          </a:p>
          <a:p>
            <a:r>
              <a:rPr lang="en-US" sz="1200" dirty="0">
                <a:solidFill>
                  <a:schemeClr val="tx2"/>
                </a:solidFill>
                <a:latin typeface="Calibri" panose="020F0502020204030204" pitchFamily="34" charset="0"/>
                <a:cs typeface="Calibri" panose="020F0502020204030204" pitchFamily="34" charset="0"/>
              </a:rPr>
              <a:t>   –Use the samples as a starting point to create custom plug-ins as required.</a:t>
            </a:r>
          </a:p>
          <a:p>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You can extend the default functionality and change the behavior of the IBM Content Navigator web client with the use of plug-ins. </a:t>
            </a:r>
          </a:p>
          <a:p>
            <a:r>
              <a:rPr lang="en-US" sz="1200" b="1" dirty="0">
                <a:solidFill>
                  <a:schemeClr val="tx2"/>
                </a:solidFill>
                <a:latin typeface="Calibri" panose="020F0502020204030204" pitchFamily="34" charset="0"/>
                <a:cs typeface="Calibri" panose="020F0502020204030204" pitchFamily="34" charset="0"/>
              </a:rPr>
              <a:t>▪</a:t>
            </a:r>
            <a:r>
              <a:rPr lang="en-US" sz="1200" dirty="0">
                <a:solidFill>
                  <a:schemeClr val="tx2"/>
                </a:solidFill>
                <a:latin typeface="Calibri" panose="020F0502020204030204" pitchFamily="34" charset="0"/>
                <a:cs typeface="Calibri" panose="020F0502020204030204" pitchFamily="34" charset="0"/>
              </a:rPr>
              <a:t>For example, you can create a plug-in to add a menu action or to validate data entry. </a:t>
            </a:r>
          </a:p>
          <a:p>
            <a:r>
              <a:rPr lang="en-US" sz="1200" b="1" dirty="0">
                <a:solidFill>
                  <a:schemeClr val="tx2"/>
                </a:solidFill>
                <a:latin typeface="Calibri" panose="020F0502020204030204" pitchFamily="34" charset="0"/>
                <a:cs typeface="Calibri" panose="020F0502020204030204" pitchFamily="34" charset="0"/>
              </a:rPr>
              <a:t>▪</a:t>
            </a:r>
            <a:r>
              <a:rPr lang="en-US" sz="1200" dirty="0">
                <a:solidFill>
                  <a:schemeClr val="tx2"/>
                </a:solidFill>
                <a:latin typeface="Calibri" panose="020F0502020204030204" pitchFamily="34" charset="0"/>
                <a:cs typeface="Calibri" panose="020F0502020204030204" pitchFamily="34" charset="0"/>
              </a:rPr>
              <a:t>The IBM Content Navigator software package includes several samples that you can customize as required. </a:t>
            </a:r>
          </a:p>
          <a:p>
            <a:r>
              <a:rPr lang="en-US" sz="1200" b="1" dirty="0">
                <a:solidFill>
                  <a:schemeClr val="tx2"/>
                </a:solidFill>
                <a:latin typeface="Calibri" panose="020F0502020204030204" pitchFamily="34" charset="0"/>
                <a:cs typeface="Calibri" panose="020F0502020204030204" pitchFamily="34" charset="0"/>
              </a:rPr>
              <a:t>▪</a:t>
            </a:r>
            <a:r>
              <a:rPr lang="en-US" sz="1200" dirty="0">
                <a:solidFill>
                  <a:schemeClr val="tx2"/>
                </a:solidFill>
                <a:latin typeface="Calibri" panose="020F0502020204030204" pitchFamily="34" charset="0"/>
                <a:cs typeface="Calibri" panose="020F0502020204030204" pitchFamily="34" charset="0"/>
              </a:rPr>
              <a:t>In this lesson, you register and configure the sample plug-in for the IBM Content Navigator web client application.</a:t>
            </a:r>
          </a:p>
          <a:p>
            <a:endParaRPr lang="en-US" sz="1200" dirty="0">
              <a:solidFill>
                <a:schemeClr val="tx2"/>
              </a:solidFill>
              <a:latin typeface="Calibri" panose="020F0502020204030204" pitchFamily="34" charset="0"/>
              <a:cs typeface="Calibri" panose="020F0502020204030204" pitchFamily="34" charset="0"/>
            </a:endParaRPr>
          </a:p>
          <a:p>
            <a:r>
              <a:rPr lang="en-US" sz="1200" b="1" dirty="0">
                <a:solidFill>
                  <a:srgbClr val="0070C0"/>
                </a:solidFill>
                <a:latin typeface="Calibri" panose="020F0502020204030204" pitchFamily="34" charset="0"/>
                <a:cs typeface="Calibri" panose="020F0502020204030204" pitchFamily="34" charset="0"/>
              </a:rPr>
              <a:t>Custom Plug-ins</a:t>
            </a:r>
          </a:p>
          <a:p>
            <a:r>
              <a:rPr lang="en-US" sz="1200" dirty="0">
                <a:solidFill>
                  <a:schemeClr val="tx2"/>
                </a:solidFill>
                <a:latin typeface="Calibri" panose="020F0502020204030204" pitchFamily="34" charset="0"/>
                <a:cs typeface="Calibri" panose="020F0502020204030204" pitchFamily="34" charset="0"/>
              </a:rPr>
              <a:t>•You can create plug-ins for the following uses:</a:t>
            </a:r>
          </a:p>
          <a:p>
            <a:r>
              <a:rPr lang="en-US" sz="1200" dirty="0">
                <a:solidFill>
                  <a:schemeClr val="tx2"/>
                </a:solidFill>
                <a:latin typeface="Calibri" panose="020F0502020204030204" pitchFamily="34" charset="0"/>
                <a:cs typeface="Calibri" panose="020F0502020204030204" pitchFamily="34" charset="0"/>
              </a:rPr>
              <a:t>    –New features and layouts</a:t>
            </a:r>
          </a:p>
          <a:p>
            <a:r>
              <a:rPr lang="en-US" sz="1200" dirty="0">
                <a:solidFill>
                  <a:schemeClr val="tx2"/>
                </a:solidFill>
                <a:latin typeface="Calibri" panose="020F0502020204030204" pitchFamily="34" charset="0"/>
                <a:cs typeface="Calibri" panose="020F0502020204030204" pitchFamily="34" charset="0"/>
              </a:rPr>
              <a:t>    –New menu items and toolbars</a:t>
            </a:r>
          </a:p>
          <a:p>
            <a:r>
              <a:rPr lang="en-US" sz="1200" dirty="0">
                <a:solidFill>
                  <a:schemeClr val="tx2"/>
                </a:solidFill>
                <a:latin typeface="Calibri" panose="020F0502020204030204" pitchFamily="34" charset="0"/>
                <a:cs typeface="Calibri" panose="020F0502020204030204" pitchFamily="34" charset="0"/>
              </a:rPr>
              <a:t>    –Viewers, widgets, and services</a:t>
            </a:r>
          </a:p>
          <a:p>
            <a:r>
              <a:rPr lang="en-US" sz="1200" dirty="0">
                <a:solidFill>
                  <a:schemeClr val="tx2"/>
                </a:solidFill>
                <a:latin typeface="Calibri" panose="020F0502020204030204" pitchFamily="34" charset="0"/>
                <a:cs typeface="Calibri" panose="020F0502020204030204" pitchFamily="34" charset="0"/>
              </a:rPr>
              <a:t>•IBM Content Navigator includes the following plug-in samples.</a:t>
            </a:r>
          </a:p>
          <a:p>
            <a:r>
              <a:rPr lang="en-US" sz="1200" dirty="0">
                <a:solidFill>
                  <a:schemeClr val="tx2"/>
                </a:solidFill>
                <a:latin typeface="Calibri" panose="020F0502020204030204" pitchFamily="34" charset="0"/>
                <a:cs typeface="Calibri" panose="020F0502020204030204" pitchFamily="34" charset="0"/>
              </a:rPr>
              <a:t>    –Sample External data services plug-in (EDS)</a:t>
            </a:r>
          </a:p>
          <a:p>
            <a:r>
              <a:rPr lang="en-US" sz="1200" dirty="0">
                <a:solidFill>
                  <a:schemeClr val="tx2"/>
                </a:solidFill>
                <a:latin typeface="Calibri" panose="020F0502020204030204" pitchFamily="34" charset="0"/>
                <a:cs typeface="Calibri" panose="020F0502020204030204" pitchFamily="34" charset="0"/>
              </a:rPr>
              <a:t>    –Sample Plug-in (includes sample feature, layout, viewers, and actions)</a:t>
            </a:r>
          </a:p>
          <a:p>
            <a:endParaRPr lang="en-US" sz="1200" dirty="0">
              <a:solidFill>
                <a:schemeClr val="tx2"/>
              </a:solidFill>
              <a:latin typeface="Calibri" panose="020F0502020204030204" pitchFamily="34" charset="0"/>
              <a:cs typeface="Calibri" panose="020F0502020204030204" pitchFamily="34" charset="0"/>
            </a:endParaRPr>
          </a:p>
          <a:p>
            <a:r>
              <a:rPr lang="en-US" sz="1200" b="1" dirty="0">
                <a:solidFill>
                  <a:srgbClr val="0070C0"/>
                </a:solidFill>
                <a:latin typeface="Calibri" panose="020F0502020204030204" pitchFamily="34" charset="0"/>
                <a:cs typeface="Calibri" panose="020F0502020204030204" pitchFamily="34" charset="0"/>
              </a:rPr>
              <a:t>Directory location for the samples </a:t>
            </a:r>
            <a:endParaRPr lang="en-US" sz="1200" dirty="0">
              <a:solidFill>
                <a:srgbClr val="0070C0"/>
              </a:solidFill>
              <a:latin typeface="Calibri" panose="020F0502020204030204" pitchFamily="34" charset="0"/>
              <a:cs typeface="Calibri" panose="020F0502020204030204" pitchFamily="34" charset="0"/>
            </a:endParaRPr>
          </a:p>
          <a:p>
            <a:r>
              <a:rPr lang="en-US" sz="1200" b="1" dirty="0">
                <a:solidFill>
                  <a:schemeClr val="tx2"/>
                </a:solidFill>
                <a:latin typeface="Calibri" panose="020F0502020204030204" pitchFamily="34" charset="0"/>
                <a:cs typeface="Calibri" panose="020F0502020204030204" pitchFamily="34" charset="0"/>
              </a:rPr>
              <a:t>▪</a:t>
            </a:r>
            <a:r>
              <a:rPr lang="en-US" sz="1200" dirty="0">
                <a:solidFill>
                  <a:schemeClr val="tx2"/>
                </a:solidFill>
                <a:latin typeface="Calibri" panose="020F0502020204030204" pitchFamily="34" charset="0"/>
                <a:cs typeface="Calibri" panose="020F0502020204030204" pitchFamily="34" charset="0"/>
              </a:rPr>
              <a:t>Microsoft Windows: C:\Program Files (x86)\IBM\</a:t>
            </a:r>
            <a:r>
              <a:rPr lang="en-US" sz="1200" dirty="0" err="1">
                <a:solidFill>
                  <a:schemeClr val="tx2"/>
                </a:solidFill>
                <a:latin typeface="Calibri" panose="020F0502020204030204" pitchFamily="34" charset="0"/>
                <a:cs typeface="Calibri" panose="020F0502020204030204" pitchFamily="34" charset="0"/>
              </a:rPr>
              <a:t>ECMClient</a:t>
            </a:r>
            <a:r>
              <a:rPr lang="en-US" sz="1200" dirty="0">
                <a:solidFill>
                  <a:schemeClr val="tx2"/>
                </a:solidFill>
                <a:latin typeface="Calibri" panose="020F0502020204030204" pitchFamily="34" charset="0"/>
                <a:cs typeface="Calibri" panose="020F0502020204030204" pitchFamily="34" charset="0"/>
              </a:rPr>
              <a:t>\samples </a:t>
            </a:r>
          </a:p>
          <a:p>
            <a:r>
              <a:rPr lang="en-US" sz="1200" b="1" dirty="0">
                <a:solidFill>
                  <a:schemeClr val="tx2"/>
                </a:solidFill>
                <a:latin typeface="Calibri" panose="020F0502020204030204" pitchFamily="34" charset="0"/>
                <a:cs typeface="Calibri" panose="020F0502020204030204" pitchFamily="34" charset="0"/>
              </a:rPr>
              <a:t>▪</a:t>
            </a:r>
            <a:r>
              <a:rPr lang="en-US" sz="1200" dirty="0">
                <a:solidFill>
                  <a:schemeClr val="tx2"/>
                </a:solidFill>
                <a:latin typeface="Calibri" panose="020F0502020204030204" pitchFamily="34" charset="0"/>
                <a:cs typeface="Calibri" panose="020F0502020204030204" pitchFamily="34" charset="0"/>
              </a:rPr>
              <a:t>Linux or AIX: /opt/IBM/</a:t>
            </a:r>
            <a:r>
              <a:rPr lang="en-US" sz="1200" dirty="0" err="1">
                <a:solidFill>
                  <a:schemeClr val="tx2"/>
                </a:solidFill>
                <a:latin typeface="Calibri" panose="020F0502020204030204" pitchFamily="34" charset="0"/>
                <a:cs typeface="Calibri" panose="020F0502020204030204" pitchFamily="34" charset="0"/>
              </a:rPr>
              <a:t>ECMClient</a:t>
            </a:r>
            <a:r>
              <a:rPr lang="en-US" sz="1200" dirty="0">
                <a:solidFill>
                  <a:schemeClr val="tx2"/>
                </a:solidFill>
                <a:latin typeface="Calibri" panose="020F0502020204030204" pitchFamily="34" charset="0"/>
                <a:cs typeface="Calibri" panose="020F0502020204030204" pitchFamily="34" charset="0"/>
              </a:rPr>
              <a:t>/samples</a:t>
            </a:r>
          </a:p>
          <a:p>
            <a:endParaRPr lang="en-US" sz="12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15929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78</a:t>
            </a:fld>
            <a:endParaRPr lang="en-US" dirty="0"/>
          </a:p>
        </p:txBody>
      </p:sp>
      <p:sp>
        <p:nvSpPr>
          <p:cNvPr id="4" name="Rectangle 3"/>
          <p:cNvSpPr/>
          <p:nvPr/>
        </p:nvSpPr>
        <p:spPr>
          <a:xfrm>
            <a:off x="81871" y="111373"/>
            <a:ext cx="8113986" cy="4431983"/>
          </a:xfrm>
          <a:prstGeom prst="rect">
            <a:avLst/>
          </a:prstGeom>
        </p:spPr>
        <p:txBody>
          <a:bodyPr wrap="square">
            <a:spAutoFit/>
          </a:bodyPr>
          <a:lstStyle/>
          <a:p>
            <a:r>
              <a:rPr lang="en-US" sz="1200" b="1" dirty="0">
                <a:solidFill>
                  <a:srgbClr val="0070C0"/>
                </a:solidFill>
                <a:latin typeface="Calibri" panose="020F0502020204030204" pitchFamily="34" charset="0"/>
                <a:cs typeface="Calibri" panose="020F0502020204030204" pitchFamily="34" charset="0"/>
              </a:rPr>
              <a:t>Register a Plug-in</a:t>
            </a:r>
          </a:p>
          <a:p>
            <a:endParaRPr lang="en-US" sz="1200" b="1"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The screen capture shows the new plug-in page in IBM Content Navigator.</a:t>
            </a:r>
          </a:p>
          <a:p>
            <a:endParaRPr lang="en-US" sz="1200" dirty="0">
              <a:solidFill>
                <a:schemeClr val="tx2"/>
              </a:solidFill>
              <a:latin typeface="Calibri" panose="020F0502020204030204" pitchFamily="34" charset="0"/>
              <a:cs typeface="Calibri" panose="020F0502020204030204" pitchFamily="34" charset="0"/>
            </a:endParaRPr>
          </a:p>
          <a:p>
            <a:r>
              <a:rPr lang="en-US" sz="1200" b="1" dirty="0">
                <a:solidFill>
                  <a:srgbClr val="0070C0"/>
                </a:solidFill>
                <a:latin typeface="Calibri" panose="020F0502020204030204" pitchFamily="34" charset="0"/>
                <a:cs typeface="Calibri" panose="020F0502020204030204" pitchFamily="34" charset="0"/>
              </a:rPr>
              <a:t>Steps to register a plug-in</a:t>
            </a:r>
            <a:endParaRPr lang="en-US" sz="1200" dirty="0">
              <a:solidFill>
                <a:srgbClr val="0070C0"/>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1.In the "Plug-ins" page of the Content Navigator Administration tool, </a:t>
            </a:r>
          </a:p>
          <a:p>
            <a:r>
              <a:rPr lang="en-US" sz="1200" dirty="0">
                <a:solidFill>
                  <a:schemeClr val="tx2"/>
                </a:solidFill>
                <a:latin typeface="Calibri" panose="020F0502020204030204" pitchFamily="34" charset="0"/>
                <a:cs typeface="Calibri" panose="020F0502020204030204" pitchFamily="34" charset="0"/>
              </a:rPr>
              <a:t>  click "New Plug-in" , or Edit for the existing plug-in.</a:t>
            </a:r>
          </a:p>
          <a:p>
            <a:r>
              <a:rPr lang="en-US" sz="1200" dirty="0">
                <a:solidFill>
                  <a:schemeClr val="tx2"/>
                </a:solidFill>
                <a:latin typeface="Calibri" panose="020F0502020204030204" pitchFamily="34" charset="0"/>
                <a:cs typeface="Calibri" panose="020F0502020204030204" pitchFamily="34" charset="0"/>
              </a:rPr>
              <a:t>2.Load the plug-in file from the directory where it is located. </a:t>
            </a:r>
          </a:p>
          <a:p>
            <a:r>
              <a:rPr lang="en-US" sz="1200" b="1" dirty="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If the JAR file is in the local file system, enter the path. </a:t>
            </a:r>
          </a:p>
          <a:p>
            <a:r>
              <a:rPr lang="en-US" sz="1200" b="1" dirty="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If the JAR file is in a remote server, enter the URL for the plug-in.</a:t>
            </a:r>
          </a:p>
          <a:p>
            <a:r>
              <a:rPr lang="en-US" sz="1200" dirty="0">
                <a:solidFill>
                  <a:schemeClr val="tx2"/>
                </a:solidFill>
                <a:latin typeface="Calibri" panose="020F0502020204030204" pitchFamily="34" charset="0"/>
                <a:cs typeface="Calibri" panose="020F0502020204030204" pitchFamily="34" charset="0"/>
              </a:rPr>
              <a:t>3.You can also load a compiled class file from your local system. </a:t>
            </a:r>
          </a:p>
          <a:p>
            <a:r>
              <a:rPr lang="en-US" sz="1200" b="1" dirty="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Enter the plug-in file path (without the package name) in the Class file path field. </a:t>
            </a:r>
          </a:p>
          <a:p>
            <a:r>
              <a:rPr lang="en-US" sz="1200" b="1" dirty="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Enter the plug-in class name with the package name in the Class name field.</a:t>
            </a:r>
          </a:p>
          <a:p>
            <a:r>
              <a:rPr lang="en-US" sz="1200" dirty="0">
                <a:solidFill>
                  <a:schemeClr val="tx2"/>
                </a:solidFill>
                <a:latin typeface="Calibri" panose="020F0502020204030204" pitchFamily="34" charset="0"/>
                <a:cs typeface="Calibri" panose="020F0502020204030204" pitchFamily="34" charset="0"/>
              </a:rPr>
              <a:t>4.Configure the parameters. </a:t>
            </a:r>
          </a:p>
          <a:p>
            <a:r>
              <a:rPr lang="en-US" sz="1200" b="1" dirty="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The developer for the plug-in can optionally include input fields for entering </a:t>
            </a:r>
          </a:p>
          <a:p>
            <a:r>
              <a:rPr lang="en-US" sz="1200" dirty="0">
                <a:solidFill>
                  <a:schemeClr val="tx2"/>
                </a:solidFill>
                <a:latin typeface="Calibri" panose="020F0502020204030204" pitchFamily="34" charset="0"/>
                <a:cs typeface="Calibri" panose="020F0502020204030204" pitchFamily="34" charset="0"/>
              </a:rPr>
              <a:t>      configuration information. </a:t>
            </a:r>
          </a:p>
          <a:p>
            <a:r>
              <a:rPr lang="en-US" sz="1200" b="1" dirty="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Example : URL for the web application, server name.</a:t>
            </a:r>
          </a:p>
          <a:p>
            <a:r>
              <a:rPr lang="en-US" sz="1200" dirty="0">
                <a:solidFill>
                  <a:schemeClr val="tx2"/>
                </a:solidFill>
                <a:latin typeface="Calibri" panose="020F0502020204030204" pitchFamily="34" charset="0"/>
                <a:cs typeface="Calibri" panose="020F0502020204030204" pitchFamily="34" charset="0"/>
              </a:rPr>
              <a:t>    </a:t>
            </a:r>
            <a:r>
              <a:rPr lang="en-US" sz="1200" b="1" dirty="0">
                <a:solidFill>
                  <a:schemeClr val="tx2"/>
                </a:solidFill>
                <a:latin typeface="Calibri" panose="020F0502020204030204" pitchFamily="34" charset="0"/>
                <a:cs typeface="Calibri" panose="020F0502020204030204" pitchFamily="34" charset="0"/>
              </a:rPr>
              <a:t>▪</a:t>
            </a:r>
            <a:r>
              <a:rPr lang="en-US" sz="1200" dirty="0">
                <a:solidFill>
                  <a:schemeClr val="tx2"/>
                </a:solidFill>
                <a:latin typeface="Calibri" panose="020F0502020204030204" pitchFamily="34" charset="0"/>
                <a:cs typeface="Calibri" panose="020F0502020204030204" pitchFamily="34" charset="0"/>
              </a:rPr>
              <a:t>Enter the required values.</a:t>
            </a:r>
          </a:p>
          <a:p>
            <a:r>
              <a:rPr lang="en-US" sz="1200" dirty="0">
                <a:solidFill>
                  <a:schemeClr val="tx2"/>
                </a:solidFill>
                <a:latin typeface="Calibri" panose="020F0502020204030204" pitchFamily="34" charset="0"/>
                <a:cs typeface="Calibri" panose="020F0502020204030204" pitchFamily="34" charset="0"/>
              </a:rPr>
              <a:t>5.Save the settings.</a:t>
            </a:r>
          </a:p>
          <a:p>
            <a:endParaRPr lang="en-US" sz="1200" b="1" dirty="0">
              <a:solidFill>
                <a:schemeClr val="tx2"/>
              </a:solidFill>
              <a:latin typeface="Calibri" panose="020F0502020204030204" pitchFamily="34" charset="0"/>
              <a:cs typeface="Calibri" panose="020F0502020204030204" pitchFamily="34" charset="0"/>
            </a:endParaRPr>
          </a:p>
          <a:p>
            <a:endParaRPr lang="en-US" sz="1400" b="1" dirty="0">
              <a:solidFill>
                <a:srgbClr val="000000"/>
              </a:solidFill>
              <a:latin typeface="OBPMC L+ Arial MT"/>
            </a:endParaRPr>
          </a:p>
          <a:p>
            <a:endParaRPr lang="en-US" sz="1400" b="1" i="0" u="none" strike="noStrike" baseline="0" dirty="0">
              <a:solidFill>
                <a:srgbClr val="000000"/>
              </a:solidFill>
              <a:latin typeface="OBPMC L+ Arial MT"/>
            </a:endParaRPr>
          </a:p>
          <a:p>
            <a:r>
              <a:rPr lang="en-US" sz="1400" b="0" i="0" u="none" strike="noStrike" baseline="0" dirty="0">
                <a:solidFill>
                  <a:srgbClr val="000000"/>
                </a:solidFill>
                <a:latin typeface="OBPMB K+ Arial"/>
              </a:rPr>
              <a:t> </a:t>
            </a:r>
            <a:endParaRPr lang="en-US" dirty="0"/>
          </a:p>
        </p:txBody>
      </p:sp>
      <p:pic>
        <p:nvPicPr>
          <p:cNvPr id="5" name="Picture 4"/>
          <p:cNvPicPr>
            <a:picLocks noChangeAspect="1"/>
          </p:cNvPicPr>
          <p:nvPr/>
        </p:nvPicPr>
        <p:blipFill>
          <a:blip r:embed="rId2"/>
          <a:stretch>
            <a:fillRect/>
          </a:stretch>
        </p:blipFill>
        <p:spPr>
          <a:xfrm>
            <a:off x="5369864" y="491173"/>
            <a:ext cx="3353722" cy="1939950"/>
          </a:xfrm>
          <a:prstGeom prst="rect">
            <a:avLst/>
          </a:prstGeom>
        </p:spPr>
      </p:pic>
      <p:pic>
        <p:nvPicPr>
          <p:cNvPr id="6" name="Picture 5"/>
          <p:cNvPicPr>
            <a:picLocks noChangeAspect="1"/>
          </p:cNvPicPr>
          <p:nvPr/>
        </p:nvPicPr>
        <p:blipFill>
          <a:blip r:embed="rId3"/>
          <a:stretch>
            <a:fillRect/>
          </a:stretch>
        </p:blipFill>
        <p:spPr>
          <a:xfrm>
            <a:off x="5897618" y="2892790"/>
            <a:ext cx="2825968" cy="1384964"/>
          </a:xfrm>
          <a:prstGeom prst="rect">
            <a:avLst/>
          </a:prstGeom>
        </p:spPr>
      </p:pic>
    </p:spTree>
    <p:extLst>
      <p:ext uri="{BB962C8B-B14F-4D97-AF65-F5344CB8AC3E}">
        <p14:creationId xmlns:p14="http://schemas.microsoft.com/office/powerpoint/2010/main" val="27211699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F1FCDD-9A69-4405-B89F-CFDAF1874AA8}"/>
              </a:ext>
            </a:extLst>
          </p:cNvPr>
          <p:cNvPicPr>
            <a:picLocks noChangeAspect="1"/>
          </p:cNvPicPr>
          <p:nvPr/>
        </p:nvPicPr>
        <p:blipFill rotWithShape="1">
          <a:blip r:embed="rId2"/>
          <a:srcRect r="74583"/>
          <a:stretch/>
        </p:blipFill>
        <p:spPr>
          <a:xfrm>
            <a:off x="0" y="0"/>
            <a:ext cx="2324100" cy="5151120"/>
          </a:xfrm>
          <a:prstGeom prst="rect">
            <a:avLst/>
          </a:prstGeom>
        </p:spPr>
      </p:pic>
      <p:sp>
        <p:nvSpPr>
          <p:cNvPr id="4" name="Rectangle 3"/>
          <p:cNvSpPr/>
          <p:nvPr/>
        </p:nvSpPr>
        <p:spPr>
          <a:xfrm rot="16200000">
            <a:off x="-1084355" y="2313948"/>
            <a:ext cx="44208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panose="020B0604020202020204"/>
                <a:ea typeface="+mn-ea"/>
                <a:cs typeface="+mn-cs"/>
              </a:rPr>
              <a:t>IBM FileNet Administration</a:t>
            </a:r>
          </a:p>
        </p:txBody>
      </p:sp>
      <p:sp>
        <p:nvSpPr>
          <p:cNvPr id="2" name="Slide Number Placeholder 1"/>
          <p:cNvSpPr>
            <a:spLocks noGrp="1"/>
          </p:cNvSpPr>
          <p:nvPr>
            <p:ph type="sldNum" sz="quarter" idx="12"/>
          </p:nvPr>
        </p:nvSpPr>
        <p:spPr/>
        <p:txBody>
          <a:bodyPr/>
          <a:lstStyle/>
          <a:p>
            <a:fld id="{2EFEF571-C9B4-4D92-A7F7-315B894862A8}" type="slidenum">
              <a:rPr lang="en-US" smtClean="0"/>
              <a:pPr/>
              <a:t>79</a:t>
            </a:fld>
            <a:endParaRPr lang="en-US" dirty="0"/>
          </a:p>
        </p:txBody>
      </p:sp>
      <p:sp>
        <p:nvSpPr>
          <p:cNvPr id="34" name="Text Placeholder 2"/>
          <p:cNvSpPr txBox="1">
            <a:spLocks/>
          </p:cNvSpPr>
          <p:nvPr/>
        </p:nvSpPr>
        <p:spPr>
          <a:xfrm>
            <a:off x="3446255" y="2070478"/>
            <a:ext cx="4526868" cy="1564824"/>
          </a:xfrm>
          <a:prstGeom prst="rect">
            <a:avLst/>
          </a:prstGeom>
          <a:solidFill>
            <a:schemeClr val="bg1"/>
          </a:solidFill>
        </p:spPr>
        <p:txBody>
          <a:bodyPr>
            <a:noAutofit/>
          </a:bodyPr>
          <a:lstStyle>
            <a:lvl1pPr marL="257143" indent="-257143" algn="l" defTabSz="68571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44" indent="-214286" algn="l" defTabSz="685714"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142" indent="-171429" algn="l" defTabSz="685714"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000"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2857"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715"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571"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429"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286"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58" lvl="1" indent="0">
              <a:lnSpc>
                <a:spcPct val="150000"/>
              </a:lnSpc>
              <a:buNone/>
              <a:defRPr/>
            </a:pPr>
            <a:r>
              <a:rPr lang="en-US" sz="2000" cap="small" dirty="0">
                <a:solidFill>
                  <a:schemeClr val="accent3"/>
                </a:solidFill>
                <a:cs typeface="Calibri" panose="020F0502020204030204" pitchFamily="34" charset="0"/>
              </a:rPr>
              <a:t>IBM Content search services</a:t>
            </a:r>
          </a:p>
        </p:txBody>
      </p:sp>
    </p:spTree>
    <p:extLst>
      <p:ext uri="{BB962C8B-B14F-4D97-AF65-F5344CB8AC3E}">
        <p14:creationId xmlns:p14="http://schemas.microsoft.com/office/powerpoint/2010/main" val="1716185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8</a:t>
            </a:fld>
            <a:endParaRPr lang="en-US" dirty="0"/>
          </a:p>
        </p:txBody>
      </p:sp>
      <p:sp>
        <p:nvSpPr>
          <p:cNvPr id="4" name="Content Placeholder 3"/>
          <p:cNvSpPr>
            <a:spLocks noGrp="1"/>
          </p:cNvSpPr>
          <p:nvPr>
            <p:ph sz="half" idx="4294967295"/>
          </p:nvPr>
        </p:nvSpPr>
        <p:spPr>
          <a:xfrm>
            <a:off x="388884" y="211576"/>
            <a:ext cx="3174124" cy="4297362"/>
          </a:xfrm>
        </p:spPr>
        <p:txBody>
          <a:bodyPr>
            <a:normAutofit/>
          </a:bodyPr>
          <a:lstStyle/>
          <a:p>
            <a:r>
              <a:rPr lang="en-US" sz="1600" b="1" dirty="0">
                <a:solidFill>
                  <a:srgbClr val="000099"/>
                </a:solidFill>
                <a:latin typeface="Calibri" panose="020F0502020204030204" pitchFamily="34" charset="0"/>
                <a:ea typeface="+mj-ea"/>
                <a:cs typeface="Calibri" panose="020F0502020204030204" pitchFamily="34" charset="0"/>
              </a:rPr>
              <a:t>Content Platform Engine architecture</a:t>
            </a:r>
          </a:p>
          <a:p>
            <a:r>
              <a:rPr lang="en-US" sz="1200" dirty="0">
                <a:latin typeface="Calibri" panose="020F0502020204030204" pitchFamily="34" charset="0"/>
                <a:cs typeface="Calibri" panose="020F0502020204030204" pitchFamily="34" charset="0"/>
              </a:rPr>
              <a:t>                 </a:t>
            </a:r>
            <a:endParaRPr lang="en-US" sz="1200" dirty="0" smtClean="0">
              <a:latin typeface="Calibri" panose="020F0502020204030204" pitchFamily="34" charset="0"/>
              <a:cs typeface="Calibri" panose="020F0502020204030204" pitchFamily="34" charset="0"/>
            </a:endParaRPr>
          </a:p>
          <a:p>
            <a:r>
              <a:rPr lang="en-US" sz="1200" dirty="0" smtClean="0">
                <a:latin typeface="Calibri" panose="020F0502020204030204" pitchFamily="34" charset="0"/>
                <a:cs typeface="Calibri" panose="020F0502020204030204" pitchFamily="34" charset="0"/>
              </a:rPr>
              <a:t>	Content </a:t>
            </a:r>
            <a:r>
              <a:rPr lang="en-US" sz="1200" dirty="0">
                <a:latin typeface="Calibri" panose="020F0502020204030204" pitchFamily="34" charset="0"/>
                <a:cs typeface="Calibri" panose="020F0502020204030204" pitchFamily="34" charset="0"/>
              </a:rPr>
              <a:t>Platform Engine is a FileNet P8 Platform component that is designed to handle the heavy demands of a large enterprise. It can manage enterprise-wide workflow objects, custom objects, and documents by offering powerful and easy-to-use administration tools. Using these tools, an administrator can create and manage the classes, properties, storage, and metadata that form the foundation of an enterprise content management (ECM) system.</a:t>
            </a:r>
          </a:p>
        </p:txBody>
      </p:sp>
      <p:pic>
        <p:nvPicPr>
          <p:cNvPr id="1026" name="Picture 2" descr="IBM Knowledge 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699" y="313166"/>
            <a:ext cx="5371813" cy="4195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2006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1" y="145450"/>
            <a:ext cx="4665518" cy="4519672"/>
          </a:xfrm>
        </p:spPr>
        <p:txBody>
          <a:bodyPr>
            <a:normAutofit/>
          </a:bodyPr>
          <a:lstStyle/>
          <a:p>
            <a:pPr defTabSz="457189">
              <a:lnSpc>
                <a:spcPct val="100000"/>
              </a:lnSpc>
              <a:spcBef>
                <a:spcPts val="0"/>
              </a:spcBef>
            </a:pPr>
            <a:r>
              <a:rPr lang="en-US" sz="1100" dirty="0">
                <a:solidFill>
                  <a:schemeClr val="tx2"/>
                </a:solidFill>
                <a:latin typeface="Calibri" panose="020F0502020204030204" pitchFamily="34" charset="0"/>
                <a:ea typeface="+mn-ea"/>
                <a:cs typeface="Calibri" panose="020F0502020204030204" pitchFamily="34" charset="0"/>
              </a:rPr>
              <a:t/>
            </a:r>
            <a:br>
              <a:rPr lang="en-US" sz="1100" dirty="0">
                <a:solidFill>
                  <a:schemeClr val="tx2"/>
                </a:solidFill>
                <a:latin typeface="Calibri" panose="020F0502020204030204" pitchFamily="34" charset="0"/>
                <a:ea typeface="+mn-ea"/>
                <a:cs typeface="Calibri" panose="020F0502020204030204" pitchFamily="34" charset="0"/>
              </a:rPr>
            </a:br>
            <a:r>
              <a:rPr lang="en-US" sz="1500" dirty="0">
                <a:solidFill>
                  <a:srgbClr val="0033A0"/>
                </a:solidFill>
                <a:latin typeface="Calibri" panose="020F0502020204030204" pitchFamily="34" charset="0"/>
                <a:ea typeface="+mn-ea"/>
                <a:cs typeface="Calibri" panose="020F0502020204030204" pitchFamily="34" charset="0"/>
              </a:rPr>
              <a:t>Content Search services</a:t>
            </a:r>
            <a:r>
              <a:rPr lang="en-US" sz="1100" dirty="0">
                <a:solidFill>
                  <a:schemeClr val="tx2"/>
                </a:solidFill>
                <a:latin typeface="Calibri" panose="020F0502020204030204" pitchFamily="34" charset="0"/>
                <a:ea typeface="+mn-ea"/>
                <a:cs typeface="Calibri" panose="020F0502020204030204" pitchFamily="34" charset="0"/>
              </a:rPr>
              <a:t/>
            </a:r>
            <a:br>
              <a:rPr lang="en-US" sz="1100" dirty="0">
                <a:solidFill>
                  <a:schemeClr val="tx2"/>
                </a:solidFill>
                <a:latin typeface="Calibri" panose="020F0502020204030204" pitchFamily="34" charset="0"/>
                <a:ea typeface="+mn-ea"/>
                <a:cs typeface="Calibri" panose="020F0502020204030204" pitchFamily="34" charset="0"/>
              </a:rPr>
            </a:br>
            <a:r>
              <a:rPr lang="en-US" sz="1100" b="0" dirty="0">
                <a:solidFill>
                  <a:schemeClr val="tx2"/>
                </a:solidFill>
                <a:latin typeface="Calibri" panose="020F0502020204030204" pitchFamily="34" charset="0"/>
                <a:ea typeface="+mn-ea"/>
                <a:cs typeface="+mn-cs"/>
              </a:rPr>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IBM® Content Search Services consists of index and search servers that are created and registered at the FileNet® P8 domain level.</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The Content Platform Engine’s text search dispatcher passes index and search requests to Content Search Services servers.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The servers in a domain are available to all of the object stores in the domain. For multiple sites in a domain,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servers in a site can access only the object stores that belong to the same site. The individual servers in a domain</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can be enabled or disabled</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Content Search Services supports multiple languages. When configuring an object store for indexing,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you must select the languages of the content that will be indexed for that object store.</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An index belongs to an index area, and an index area is dedicated to a single object store.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An index area is a file system directory that contains the information necessary to</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perform full-text indexing that is updated and queried by Content Search Services.</a:t>
            </a:r>
            <a:r>
              <a:rPr lang="en-US" sz="1100" dirty="0">
                <a:solidFill>
                  <a:schemeClr val="tx2"/>
                </a:solidFill>
                <a:latin typeface="Calibri" panose="020F0502020204030204" pitchFamily="34" charset="0"/>
                <a:ea typeface="+mn-ea"/>
                <a:cs typeface="Calibri" panose="020F0502020204030204" pitchFamily="34" charset="0"/>
              </a:rPr>
              <a:t/>
            </a:r>
            <a:br>
              <a:rPr lang="en-US" sz="1100" dirty="0">
                <a:solidFill>
                  <a:schemeClr val="tx2"/>
                </a:solidFill>
                <a:latin typeface="Calibri" panose="020F0502020204030204" pitchFamily="34" charset="0"/>
                <a:ea typeface="+mn-ea"/>
                <a:cs typeface="Calibri" panose="020F0502020204030204" pitchFamily="34" charset="0"/>
              </a:rPr>
            </a:br>
            <a:r>
              <a:rPr lang="en-US" sz="1100" dirty="0">
                <a:solidFill>
                  <a:schemeClr val="tx2"/>
                </a:solidFill>
                <a:latin typeface="Calibri" panose="020F0502020204030204" pitchFamily="34" charset="0"/>
                <a:ea typeface="+mn-ea"/>
                <a:cs typeface="Calibri" panose="020F0502020204030204" pitchFamily="34" charset="0"/>
              </a:rPr>
              <a:t/>
            </a:r>
            <a:br>
              <a:rPr lang="en-US" sz="1100" dirty="0">
                <a:solidFill>
                  <a:schemeClr val="tx2"/>
                </a:solidFill>
                <a:latin typeface="Calibri" panose="020F0502020204030204" pitchFamily="34" charset="0"/>
                <a:ea typeface="+mn-ea"/>
                <a:cs typeface="Calibri" panose="020F0502020204030204" pitchFamily="34" charset="0"/>
              </a:rPr>
            </a:br>
            <a:endParaRPr lang="en-US" sz="1100" dirty="0">
              <a:solidFill>
                <a:schemeClr val="tx2"/>
              </a:solidFill>
              <a:latin typeface="Calibri" panose="020F0502020204030204" pitchFamily="34" charset="0"/>
              <a:ea typeface="+mn-ea"/>
              <a:cs typeface="Calibri" panose="020F0502020204030204" pitchFamily="34" charset="0"/>
            </a:endParaRPr>
          </a:p>
        </p:txBody>
      </p:sp>
      <p:sp>
        <p:nvSpPr>
          <p:cNvPr id="6" name="Slide Number Placeholder 5"/>
          <p:cNvSpPr>
            <a:spLocks noGrp="1"/>
          </p:cNvSpPr>
          <p:nvPr>
            <p:ph type="sldNum" sz="quarter" idx="12"/>
          </p:nvPr>
        </p:nvSpPr>
        <p:spPr/>
        <p:txBody>
          <a:bodyPr/>
          <a:lstStyle/>
          <a:p>
            <a:pPr defTabSz="457178"/>
            <a:fld id="{2EFEF571-C9B4-4D92-A7F7-315B894862A8}" type="slidenum">
              <a:rPr lang="en-US">
                <a:solidFill>
                  <a:srgbClr val="00B140"/>
                </a:solidFill>
                <a:latin typeface="Arial" panose="020B0604020202020204"/>
              </a:rPr>
              <a:pPr defTabSz="457178"/>
              <a:t>80</a:t>
            </a:fld>
            <a:endParaRPr lang="en-US" dirty="0">
              <a:solidFill>
                <a:srgbClr val="00B140"/>
              </a:solidFill>
              <a:latin typeface="Arial" panose="020B0604020202020204"/>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978" y="101406"/>
            <a:ext cx="4076084" cy="1488403"/>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632" y="1660406"/>
            <a:ext cx="3642776" cy="2525148"/>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6743" y="4292266"/>
            <a:ext cx="4353792" cy="300080"/>
          </a:xfrm>
          <a:prstGeom prst="rect">
            <a:avLst/>
          </a:prstGeom>
        </p:spPr>
      </p:pic>
    </p:spTree>
    <p:extLst>
      <p:ext uri="{BB962C8B-B14F-4D97-AF65-F5344CB8AC3E}">
        <p14:creationId xmlns:p14="http://schemas.microsoft.com/office/powerpoint/2010/main" val="23044919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3098" y="198846"/>
            <a:ext cx="8936182" cy="4519672"/>
          </a:xfrm>
        </p:spPr>
        <p:txBody>
          <a:bodyPr>
            <a:normAutofit/>
          </a:bodyPr>
          <a:lstStyle/>
          <a:p>
            <a:pPr defTabSz="457189">
              <a:lnSpc>
                <a:spcPct val="100000"/>
              </a:lnSpc>
              <a:spcBef>
                <a:spcPts val="0"/>
              </a:spcBef>
            </a:pPr>
            <a:r>
              <a:rPr lang="en-US" sz="1600" dirty="0">
                <a:solidFill>
                  <a:srgbClr val="0033A0"/>
                </a:solidFill>
                <a:latin typeface="Calibri" panose="020F0502020204030204" pitchFamily="34" charset="0"/>
                <a:ea typeface="+mn-ea"/>
                <a:cs typeface="Calibri" panose="020F0502020204030204" pitchFamily="34" charset="0"/>
              </a:rPr>
              <a:t/>
            </a:r>
            <a:br>
              <a:rPr lang="en-US" sz="1600" dirty="0">
                <a:solidFill>
                  <a:srgbClr val="0033A0"/>
                </a:solidFill>
                <a:latin typeface="Calibri" panose="020F0502020204030204" pitchFamily="34" charset="0"/>
                <a:ea typeface="+mn-ea"/>
                <a:cs typeface="Calibri" panose="020F0502020204030204" pitchFamily="34" charset="0"/>
              </a:rPr>
            </a:br>
            <a:r>
              <a:rPr lang="en-US" sz="1500" dirty="0">
                <a:solidFill>
                  <a:srgbClr val="0033A0"/>
                </a:solidFill>
                <a:latin typeface="Calibri" panose="020F0502020204030204" pitchFamily="34" charset="0"/>
                <a:ea typeface="+mn-ea"/>
                <a:cs typeface="Calibri" panose="020F0502020204030204" pitchFamily="34" charset="0"/>
              </a:rPr>
              <a:t>Content Search services</a:t>
            </a:r>
            <a:r>
              <a:rPr lang="en-US" sz="1200" b="0" dirty="0">
                <a:solidFill>
                  <a:schemeClr val="tx2"/>
                </a:solidFill>
                <a:latin typeface="Calibri" panose="020F0502020204030204" pitchFamily="34" charset="0"/>
                <a:ea typeface="+mn-ea"/>
                <a:cs typeface="+mn-cs"/>
              </a:rPr>
              <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
            </a:r>
            <a:br>
              <a:rPr lang="en-US" sz="1200" b="0" dirty="0">
                <a:solidFill>
                  <a:schemeClr val="tx2"/>
                </a:solidFill>
                <a:latin typeface="Calibri" panose="020F0502020204030204" pitchFamily="34" charset="0"/>
                <a:ea typeface="+mn-ea"/>
                <a:cs typeface="+mn-cs"/>
              </a:rPr>
            </a:br>
            <a:r>
              <a:rPr lang="en-US" sz="1400" dirty="0">
                <a:solidFill>
                  <a:srgbClr val="0033A0"/>
                </a:solidFill>
                <a:latin typeface="Calibri" panose="020F0502020204030204" pitchFamily="34" charset="0"/>
                <a:ea typeface="+mn-ea"/>
                <a:cs typeface="Calibri" panose="020F0502020204030204" pitchFamily="34" charset="0"/>
              </a:rPr>
              <a:t>Index servers</a:t>
            </a:r>
            <a:r>
              <a:rPr lang="en-US" sz="1200" b="0" dirty="0">
                <a:solidFill>
                  <a:schemeClr val="tx2"/>
                </a:solidFill>
                <a:latin typeface="Calibri" panose="020F0502020204030204" pitchFamily="34" charset="0"/>
                <a:ea typeface="+mn-ea"/>
                <a:cs typeface="+mn-cs"/>
              </a:rPr>
              <a:t/>
            </a:r>
            <a:br>
              <a:rPr lang="en-US" sz="12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An index file can be accessed by only one index server at a time. Content Platform Engine assigns indexes to</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the available index servers so that the work load is roughly the same for all servers. If an index area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belongs to an affinity group, the indexes in that area are assigned to servers that belong to the same group.</a:t>
            </a:r>
            <a:r>
              <a:rPr lang="en-US" sz="1200" b="0" dirty="0">
                <a:solidFill>
                  <a:schemeClr val="tx2"/>
                </a:solidFill>
                <a:latin typeface="Calibri" panose="020F0502020204030204" pitchFamily="34" charset="0"/>
                <a:ea typeface="+mn-ea"/>
                <a:cs typeface="+mn-cs"/>
              </a:rPr>
              <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
            </a:r>
            <a:br>
              <a:rPr lang="en-US" sz="1200" b="0" dirty="0">
                <a:solidFill>
                  <a:schemeClr val="tx2"/>
                </a:solidFill>
                <a:latin typeface="Calibri" panose="020F0502020204030204" pitchFamily="34" charset="0"/>
                <a:ea typeface="+mn-ea"/>
                <a:cs typeface="+mn-cs"/>
              </a:rPr>
            </a:br>
            <a:r>
              <a:rPr lang="en-US" sz="1400" dirty="0">
                <a:solidFill>
                  <a:srgbClr val="0033A0"/>
                </a:solidFill>
                <a:latin typeface="Calibri" panose="020F0502020204030204" pitchFamily="34" charset="0"/>
                <a:ea typeface="+mn-ea"/>
                <a:cs typeface="Calibri" panose="020F0502020204030204" pitchFamily="34" charset="0"/>
              </a:rPr>
              <a:t>Search servers</a:t>
            </a:r>
            <a:r>
              <a:rPr lang="en-US" sz="1500" dirty="0">
                <a:solidFill>
                  <a:srgbClr val="0033A0"/>
                </a:solidFill>
                <a:latin typeface="Calibri" panose="020F0502020204030204" pitchFamily="34" charset="0"/>
                <a:ea typeface="+mn-ea"/>
                <a:cs typeface="Calibri" panose="020F0502020204030204" pitchFamily="34" charset="0"/>
              </a:rPr>
              <a:t/>
            </a:r>
            <a:br>
              <a:rPr lang="en-US" sz="1500" dirty="0">
                <a:solidFill>
                  <a:srgbClr val="0033A0"/>
                </a:solidFill>
                <a:latin typeface="Calibri" panose="020F0502020204030204" pitchFamily="34" charset="0"/>
                <a:ea typeface="+mn-ea"/>
                <a:cs typeface="Calibri" panose="020F0502020204030204" pitchFamily="34" charset="0"/>
              </a:rPr>
            </a:br>
            <a:r>
              <a:rPr lang="en-US" sz="1200" b="0" dirty="0">
                <a:solidFill>
                  <a:schemeClr val="tx2"/>
                </a:solidFill>
                <a:latin typeface="Calibri" panose="020F0502020204030204" pitchFamily="34" charset="0"/>
                <a:ea typeface="+mn-ea"/>
                <a:cs typeface="+mn-cs"/>
              </a:rPr>
              <a:t/>
            </a:r>
            <a:br>
              <a:rPr lang="en-US" sz="12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When a CBR query is submitted, Content Platform Engine selects a search server to run the full-text search for the query.</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(A full-text search expression is specified as part of the CONTAINS function call in the CBR query.)</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The default search server selected is the dual-mode server that most recently updated the index that is relevant for the full-text search</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To configure CSS on FileNet domain we need to register CSS by providing the authentication token as shown in the diagram above.</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Then at object store enable text search services for desired language as shown above.</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Then enable CBR on the document class.</a:t>
            </a:r>
          </a:p>
        </p:txBody>
      </p:sp>
      <p:sp>
        <p:nvSpPr>
          <p:cNvPr id="6" name="Slide Number Placeholder 5"/>
          <p:cNvSpPr>
            <a:spLocks noGrp="1"/>
          </p:cNvSpPr>
          <p:nvPr>
            <p:ph type="sldNum" sz="quarter" idx="12"/>
          </p:nvPr>
        </p:nvSpPr>
        <p:spPr/>
        <p:txBody>
          <a:bodyPr/>
          <a:lstStyle/>
          <a:p>
            <a:pPr defTabSz="457178"/>
            <a:fld id="{2EFEF571-C9B4-4D92-A7F7-315B894862A8}" type="slidenum">
              <a:rPr lang="en-US">
                <a:solidFill>
                  <a:srgbClr val="00B140"/>
                </a:solidFill>
                <a:latin typeface="Arial" panose="020B0604020202020204"/>
              </a:rPr>
              <a:pPr defTabSz="457178"/>
              <a:t>81</a:t>
            </a:fld>
            <a:endParaRPr lang="en-US" dirty="0">
              <a:solidFill>
                <a:srgbClr val="00B140"/>
              </a:solidFill>
              <a:latin typeface="Arial" panose="020B0604020202020204"/>
            </a:endParaRPr>
          </a:p>
        </p:txBody>
      </p:sp>
    </p:spTree>
    <p:extLst>
      <p:ext uri="{BB962C8B-B14F-4D97-AF65-F5344CB8AC3E}">
        <p14:creationId xmlns:p14="http://schemas.microsoft.com/office/powerpoint/2010/main" val="1492243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F1FCDD-9A69-4405-B89F-CFDAF1874AA8}"/>
              </a:ext>
            </a:extLst>
          </p:cNvPr>
          <p:cNvPicPr>
            <a:picLocks noChangeAspect="1"/>
          </p:cNvPicPr>
          <p:nvPr/>
        </p:nvPicPr>
        <p:blipFill rotWithShape="1">
          <a:blip r:embed="rId2"/>
          <a:srcRect r="74583"/>
          <a:stretch/>
        </p:blipFill>
        <p:spPr>
          <a:xfrm>
            <a:off x="0" y="0"/>
            <a:ext cx="2324100" cy="5151120"/>
          </a:xfrm>
          <a:prstGeom prst="rect">
            <a:avLst/>
          </a:prstGeom>
        </p:spPr>
      </p:pic>
      <p:sp>
        <p:nvSpPr>
          <p:cNvPr id="4" name="Rectangle 3"/>
          <p:cNvSpPr/>
          <p:nvPr/>
        </p:nvSpPr>
        <p:spPr>
          <a:xfrm rot="16200000">
            <a:off x="-1084355" y="2313948"/>
            <a:ext cx="44208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panose="020B0604020202020204"/>
                <a:ea typeface="+mn-ea"/>
                <a:cs typeface="+mn-cs"/>
              </a:rPr>
              <a:t>IBM FileNet Administration</a:t>
            </a:r>
          </a:p>
        </p:txBody>
      </p:sp>
      <p:sp>
        <p:nvSpPr>
          <p:cNvPr id="2" name="Slide Number Placeholder 1"/>
          <p:cNvSpPr>
            <a:spLocks noGrp="1"/>
          </p:cNvSpPr>
          <p:nvPr>
            <p:ph type="sldNum" sz="quarter" idx="12"/>
          </p:nvPr>
        </p:nvSpPr>
        <p:spPr/>
        <p:txBody>
          <a:bodyPr/>
          <a:lstStyle/>
          <a:p>
            <a:fld id="{2EFEF571-C9B4-4D92-A7F7-315B894862A8}" type="slidenum">
              <a:rPr lang="en-US" smtClean="0"/>
              <a:pPr/>
              <a:t>82</a:t>
            </a:fld>
            <a:endParaRPr lang="en-US" dirty="0"/>
          </a:p>
        </p:txBody>
      </p:sp>
      <p:sp>
        <p:nvSpPr>
          <p:cNvPr id="34" name="Text Placeholder 2"/>
          <p:cNvSpPr txBox="1">
            <a:spLocks/>
          </p:cNvSpPr>
          <p:nvPr/>
        </p:nvSpPr>
        <p:spPr>
          <a:xfrm>
            <a:off x="3446255" y="2070478"/>
            <a:ext cx="4526868" cy="1564824"/>
          </a:xfrm>
          <a:prstGeom prst="rect">
            <a:avLst/>
          </a:prstGeom>
          <a:solidFill>
            <a:schemeClr val="bg1"/>
          </a:solidFill>
        </p:spPr>
        <p:txBody>
          <a:bodyPr>
            <a:noAutofit/>
          </a:bodyPr>
          <a:lstStyle>
            <a:lvl1pPr marL="257143" indent="-257143" algn="l" defTabSz="68571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44" indent="-214286" algn="l" defTabSz="685714"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142" indent="-171429" algn="l" defTabSz="685714"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000"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2857"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715"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571"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429"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286"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58" lvl="1" indent="0">
              <a:lnSpc>
                <a:spcPct val="150000"/>
              </a:lnSpc>
              <a:buNone/>
              <a:defRPr/>
            </a:pPr>
            <a:r>
              <a:rPr lang="en-US" sz="1800" cap="small" dirty="0">
                <a:solidFill>
                  <a:schemeClr val="accent3"/>
                </a:solidFill>
                <a:cs typeface="Calibri" panose="020F0502020204030204" pitchFamily="34" charset="0"/>
              </a:rPr>
              <a:t>Administration tools &amp; components</a:t>
            </a:r>
          </a:p>
        </p:txBody>
      </p:sp>
    </p:spTree>
    <p:extLst>
      <p:ext uri="{BB962C8B-B14F-4D97-AF65-F5344CB8AC3E}">
        <p14:creationId xmlns:p14="http://schemas.microsoft.com/office/powerpoint/2010/main" val="701241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83</a:t>
            </a:fld>
            <a:endParaRPr lang="en-US" dirty="0">
              <a:solidFill>
                <a:srgbClr val="00B140"/>
              </a:solidFill>
              <a:latin typeface="Arial" panose="020B0604020202020204"/>
            </a:endParaRPr>
          </a:p>
        </p:txBody>
      </p:sp>
      <p:sp>
        <p:nvSpPr>
          <p:cNvPr id="14" name="Rectangle 13"/>
          <p:cNvSpPr/>
          <p:nvPr/>
        </p:nvSpPr>
        <p:spPr>
          <a:xfrm>
            <a:off x="537764" y="358792"/>
            <a:ext cx="1098314" cy="341632"/>
          </a:xfrm>
          <a:prstGeom prst="rect">
            <a:avLst/>
          </a:prstGeom>
        </p:spPr>
        <p:txBody>
          <a:bodyPr wrap="none">
            <a:spAutoFit/>
          </a:bodyPr>
          <a:lstStyle/>
          <a:p>
            <a:pPr defTabSz="914400">
              <a:lnSpc>
                <a:spcPct val="90000"/>
              </a:lnSpc>
              <a:spcBef>
                <a:spcPct val="0"/>
              </a:spcBef>
            </a:pPr>
            <a:r>
              <a:rPr lang="en-US" b="1" dirty="0">
                <a:latin typeface="Calibri" panose="020F0502020204030204" pitchFamily="34" charset="0"/>
                <a:cs typeface="Calibri" panose="020F0502020204030204" pitchFamily="34" charset="0"/>
              </a:rPr>
              <a:t>ACCE URL</a:t>
            </a:r>
          </a:p>
        </p:txBody>
      </p:sp>
      <p:sp>
        <p:nvSpPr>
          <p:cNvPr id="15" name="Rectangle 14"/>
          <p:cNvSpPr/>
          <p:nvPr/>
        </p:nvSpPr>
        <p:spPr>
          <a:xfrm>
            <a:off x="823981" y="728124"/>
            <a:ext cx="2759730" cy="276999"/>
          </a:xfrm>
          <a:prstGeom prst="rect">
            <a:avLst/>
          </a:prstGeom>
        </p:spPr>
        <p:txBody>
          <a:bodyPr wrap="none">
            <a:spAutoFit/>
          </a:bodyPr>
          <a:lstStyle/>
          <a:p>
            <a:pPr lvl="1" algn="just"/>
            <a:r>
              <a:rPr lang="en-US" sz="1200" dirty="0">
                <a:solidFill>
                  <a:schemeClr val="tx2"/>
                </a:solidFill>
                <a:latin typeface="Calibri" panose="020F0502020204030204" pitchFamily="34" charset="0"/>
                <a:cs typeface="Calibri" panose="020F0502020204030204" pitchFamily="34" charset="0"/>
              </a:rPr>
              <a:t>http://&lt;HOSTNAME&gt;:&lt;port&gt;/acce</a:t>
            </a:r>
          </a:p>
        </p:txBody>
      </p:sp>
      <p:sp>
        <p:nvSpPr>
          <p:cNvPr id="18" name="TextBox 17"/>
          <p:cNvSpPr txBox="1"/>
          <p:nvPr/>
        </p:nvSpPr>
        <p:spPr>
          <a:xfrm>
            <a:off x="533465" y="1057187"/>
            <a:ext cx="8097580" cy="738664"/>
          </a:xfrm>
          <a:prstGeom prst="rect">
            <a:avLst/>
          </a:prstGeom>
        </p:spPr>
        <p:txBody>
          <a:bodyPr wrap="square" lIns="0" tIns="0" rIns="0" bIns="0" rtlCol="0">
            <a:spAutoFit/>
          </a:bodyPr>
          <a:lstStyle/>
          <a:p>
            <a:pPr marL="171450" indent="-171450" algn="l">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ACCE is the UI for the FileNet Administrators to configure / manage the system.</a:t>
            </a:r>
          </a:p>
          <a:p>
            <a:pPr marL="171450" indent="-171450" algn="l">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This web application will work only when all the support components ( Application server , GCD database ,  Directory Servers ) are up and running.</a:t>
            </a:r>
          </a:p>
          <a:p>
            <a:pPr marL="171450" indent="-171450" algn="l">
              <a:buFont typeface="Arial" panose="020B0604020202020204" pitchFamily="34" charset="0"/>
              <a:buChar char="•"/>
            </a:pPr>
            <a:endParaRPr lang="en-US" sz="1200" dirty="0">
              <a:solidFill>
                <a:schemeClr val="tx2"/>
              </a:solidFill>
              <a:latin typeface="Calibri" panose="020F0502020204030204" pitchFamily="34" charset="0"/>
              <a:cs typeface="Calibri" panose="020F0502020204030204" pitchFamily="34" charset="0"/>
            </a:endParaRPr>
          </a:p>
        </p:txBody>
      </p:sp>
      <p:sp>
        <p:nvSpPr>
          <p:cNvPr id="8" name="Rectangle 7"/>
          <p:cNvSpPr/>
          <p:nvPr/>
        </p:nvSpPr>
        <p:spPr>
          <a:xfrm>
            <a:off x="3671492" y="723390"/>
            <a:ext cx="4011639" cy="276999"/>
          </a:xfrm>
          <a:prstGeom prst="rect">
            <a:avLst/>
          </a:prstGeom>
        </p:spPr>
        <p:txBody>
          <a:bodyPr wrap="square">
            <a:spAutoFit/>
          </a:bodyPr>
          <a:lstStyle/>
          <a:p>
            <a:pPr lvl="1" algn="just"/>
            <a:r>
              <a:rPr lang="en-US" sz="1200" dirty="0">
                <a:latin typeface="Calibri" panose="020F0502020204030204" pitchFamily="34" charset="0"/>
                <a:cs typeface="Calibri" panose="020F0502020204030204" pitchFamily="34" charset="0"/>
              </a:rPr>
              <a:t>Example : http://10.242.25.193:9080/acce</a:t>
            </a:r>
          </a:p>
        </p:txBody>
      </p:sp>
      <p:pic>
        <p:nvPicPr>
          <p:cNvPr id="2" name="Picture 1"/>
          <p:cNvPicPr>
            <a:picLocks noChangeAspect="1"/>
          </p:cNvPicPr>
          <p:nvPr/>
        </p:nvPicPr>
        <p:blipFill>
          <a:blip r:embed="rId2"/>
          <a:stretch>
            <a:fillRect/>
          </a:stretch>
        </p:blipFill>
        <p:spPr>
          <a:xfrm>
            <a:off x="892097" y="1678507"/>
            <a:ext cx="7415562" cy="2960400"/>
          </a:xfrm>
          <a:prstGeom prst="rect">
            <a:avLst/>
          </a:prstGeom>
        </p:spPr>
      </p:pic>
    </p:spTree>
    <p:extLst>
      <p:ext uri="{BB962C8B-B14F-4D97-AF65-F5344CB8AC3E}">
        <p14:creationId xmlns:p14="http://schemas.microsoft.com/office/powerpoint/2010/main" val="21797798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92333"/>
            <a:ext cx="6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323232"/>
              </a:solidFill>
              <a:effectLst/>
              <a:latin typeface="ibm-plex-sans"/>
            </a:endParaRPr>
          </a:p>
        </p:txBody>
      </p:sp>
      <p:sp>
        <p:nvSpPr>
          <p:cNvPr id="7" name="Rectangle 6"/>
          <p:cNvSpPr/>
          <p:nvPr/>
        </p:nvSpPr>
        <p:spPr>
          <a:xfrm>
            <a:off x="394854" y="54467"/>
            <a:ext cx="7959437" cy="2246769"/>
          </a:xfrm>
          <a:prstGeom prst="rect">
            <a:avLst/>
          </a:prstGeom>
        </p:spPr>
        <p:txBody>
          <a:bodyPr wrap="square">
            <a:spAutoFit/>
          </a:bodyPr>
          <a:lstStyle/>
          <a:p>
            <a:endParaRPr lang="en-US" sz="1600" dirty="0">
              <a:solidFill>
                <a:schemeClr val="tx2"/>
              </a:solidFill>
              <a:latin typeface="Calibri" panose="020F0502020204030204" pitchFamily="34" charset="0"/>
              <a:cs typeface="Calibri" panose="020F0502020204030204" pitchFamily="34" charset="0"/>
            </a:endParaRPr>
          </a:p>
          <a:p>
            <a:pPr fontAlgn="base"/>
            <a:r>
              <a:rPr lang="en-US" sz="1600" b="1" dirty="0">
                <a:latin typeface="Calibri" panose="020F0502020204030204" pitchFamily="34" charset="0"/>
                <a:cs typeface="Calibri" panose="020F0502020204030204" pitchFamily="34" charset="0"/>
              </a:rPr>
              <a:t>Administration Console for Content Platform Engine</a:t>
            </a:r>
          </a:p>
          <a:p>
            <a:endParaRPr lang="en-US" sz="1200" b="1" dirty="0">
              <a:solidFill>
                <a:schemeClr val="tx2"/>
              </a:solidFill>
              <a:latin typeface="Calibri" panose="020F0502020204030204" pitchFamily="34" charset="0"/>
              <a:cs typeface="Calibri" panose="020F0502020204030204" pitchFamily="34" charset="0"/>
            </a:endParaRPr>
          </a:p>
          <a:p>
            <a:endParaRPr lang="en-US" sz="1200" b="1"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Web application used to administer FileNet P8 domains.</a:t>
            </a:r>
          </a:p>
          <a:p>
            <a:endParaRPr lang="en-US" sz="1200" dirty="0">
              <a:solidFill>
                <a:schemeClr val="tx2"/>
              </a:solidFill>
              <a:latin typeface="Calibri" panose="020F0502020204030204" pitchFamily="34" charset="0"/>
              <a:cs typeface="Calibri" panose="020F0502020204030204" pitchFamily="34" charset="0"/>
            </a:endParaRPr>
          </a:p>
          <a:p>
            <a:pPr marL="685800" lvl="1" indent="-22860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Global Configuration data (GCD)</a:t>
            </a:r>
          </a:p>
          <a:p>
            <a:pPr marL="685800" lvl="1" indent="-22860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Object stores</a:t>
            </a:r>
          </a:p>
          <a:p>
            <a:pPr marL="685800" lvl="1" indent="-22860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Other objects</a:t>
            </a:r>
          </a:p>
          <a:p>
            <a:endParaRPr lang="en-US" sz="1200" dirty="0">
              <a:solidFill>
                <a:schemeClr val="tx2"/>
              </a:solidFill>
              <a:latin typeface="Calibri" panose="020F0502020204030204" pitchFamily="34" charset="0"/>
              <a:cs typeface="Calibri" panose="020F0502020204030204" pitchFamily="34" charset="0"/>
            </a:endParaRPr>
          </a:p>
          <a:p>
            <a:endParaRPr lang="en-US" sz="1200" dirty="0">
              <a:solidFill>
                <a:schemeClr val="tx2"/>
              </a:solidFill>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3111061" y="1895304"/>
            <a:ext cx="5421391" cy="2575123"/>
          </a:xfrm>
          <a:prstGeom prst="rect">
            <a:avLst/>
          </a:prstGeom>
        </p:spPr>
      </p:pic>
      <p:sp>
        <p:nvSpPr>
          <p:cNvPr id="4" name="Slide Number Placeholder 3"/>
          <p:cNvSpPr>
            <a:spLocks noGrp="1"/>
          </p:cNvSpPr>
          <p:nvPr>
            <p:ph type="sldNum" sz="quarter" idx="12"/>
          </p:nvPr>
        </p:nvSpPr>
        <p:spPr/>
        <p:txBody>
          <a:bodyPr/>
          <a:lstStyle/>
          <a:p>
            <a:fld id="{2EFEF571-C9B4-4D92-A7F7-315B894862A8}" type="slidenum">
              <a:rPr lang="en-US" smtClean="0"/>
              <a:pPr/>
              <a:t>84</a:t>
            </a:fld>
            <a:endParaRPr lang="en-US" dirty="0"/>
          </a:p>
        </p:txBody>
      </p:sp>
    </p:spTree>
    <p:extLst>
      <p:ext uri="{BB962C8B-B14F-4D97-AF65-F5344CB8AC3E}">
        <p14:creationId xmlns:p14="http://schemas.microsoft.com/office/powerpoint/2010/main" val="39213078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92333"/>
            <a:ext cx="6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323232"/>
              </a:solidFill>
              <a:effectLst/>
              <a:latin typeface="ibm-plex-sans"/>
            </a:endParaRPr>
          </a:p>
        </p:txBody>
      </p:sp>
      <p:sp>
        <p:nvSpPr>
          <p:cNvPr id="4" name="Rectangle 3"/>
          <p:cNvSpPr/>
          <p:nvPr/>
        </p:nvSpPr>
        <p:spPr>
          <a:xfrm>
            <a:off x="255638" y="402275"/>
            <a:ext cx="8396748" cy="3046988"/>
          </a:xfrm>
          <a:prstGeom prst="rect">
            <a:avLst/>
          </a:prstGeom>
        </p:spPr>
        <p:txBody>
          <a:bodyPr wrap="square">
            <a:spAutoFit/>
          </a:bodyPr>
          <a:lstStyle/>
          <a:p>
            <a:endParaRPr lang="en-US" sz="1200" dirty="0">
              <a:solidFill>
                <a:srgbClr val="000000"/>
              </a:solidFill>
              <a:latin typeface="Calibri" panose="020F0502020204030204" pitchFamily="34" charset="0"/>
              <a:cs typeface="Calibri" panose="020F0502020204030204" pitchFamily="34" charset="0"/>
            </a:endParaRPr>
          </a:p>
          <a:p>
            <a:r>
              <a:rPr lang="en-US" sz="1200" dirty="0">
                <a:solidFill>
                  <a:srgbClr val="000000"/>
                </a:solidFill>
                <a:latin typeface="Calibri" panose="020F0502020204030204" pitchFamily="34" charset="0"/>
                <a:cs typeface="Calibri" panose="020F0502020204030204" pitchFamily="34" charset="0"/>
              </a:rPr>
              <a:t>The Administration Console for Content Platform Engine, often referred to as ACCE (pronounced ace), is a web-based application used to administer FileNet P8 domains and their resources. </a:t>
            </a:r>
          </a:p>
          <a:p>
            <a:endParaRPr lang="en-US" sz="1200" dirty="0">
              <a:solidFill>
                <a:srgbClr val="000000"/>
              </a:solidFill>
              <a:latin typeface="Calibri" panose="020F0502020204030204" pitchFamily="34" charset="0"/>
              <a:cs typeface="Calibri" panose="020F0502020204030204" pitchFamily="34" charset="0"/>
            </a:endParaRPr>
          </a:p>
          <a:p>
            <a:r>
              <a:rPr lang="en-US" sz="1200" b="1" dirty="0">
                <a:solidFill>
                  <a:srgbClr val="00000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Global Configuration data (GCD) </a:t>
            </a:r>
          </a:p>
          <a:p>
            <a:r>
              <a:rPr lang="en-US" sz="1200" b="1" dirty="0">
                <a:solidFill>
                  <a:srgbClr val="00000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Object stores </a:t>
            </a:r>
          </a:p>
          <a:p>
            <a:r>
              <a:rPr lang="en-US" sz="1200" b="1" dirty="0">
                <a:solidFill>
                  <a:srgbClr val="00000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Other objects</a:t>
            </a:r>
          </a:p>
          <a:p>
            <a:endParaRPr lang="en-US" sz="1200" dirty="0">
              <a:solidFill>
                <a:srgbClr val="000000"/>
              </a:solidFill>
              <a:latin typeface="Calibri" panose="020F0502020204030204" pitchFamily="34" charset="0"/>
              <a:cs typeface="Calibri" panose="020F0502020204030204" pitchFamily="34" charset="0"/>
            </a:endParaRPr>
          </a:p>
          <a:p>
            <a:r>
              <a:rPr lang="en-US" sz="1200" dirty="0">
                <a:solidFill>
                  <a:srgbClr val="000000"/>
                </a:solidFill>
                <a:latin typeface="Calibri" panose="020F0502020204030204" pitchFamily="34" charset="0"/>
                <a:cs typeface="Calibri" panose="020F0502020204030204" pitchFamily="34" charset="0"/>
              </a:rPr>
              <a:t>ACCE is an application that runs on a Java EE application server. To start ACCE, you use a web browser to go to the URL shown on the screen capture in the blue callout. The Welcome screen displays, as shown in the screen capture on the left. You log in with an account with read access to the FileNet P8 domain. The FileNet P8 Domain navigation is displayed, on the right. The screen capture shows six object stores under the object stores node.</a:t>
            </a:r>
          </a:p>
          <a:p>
            <a:endParaRPr lang="en-US" sz="1200" dirty="0">
              <a:solidFill>
                <a:srgbClr val="000000"/>
              </a:solidFill>
              <a:latin typeface="Calibri" panose="020F0502020204030204" pitchFamily="34" charset="0"/>
              <a:cs typeface="Calibri" panose="020F0502020204030204" pitchFamily="34" charset="0"/>
            </a:endParaRPr>
          </a:p>
          <a:p>
            <a:r>
              <a:rPr lang="en-US" sz="1200" dirty="0">
                <a:solidFill>
                  <a:srgbClr val="000000"/>
                </a:solidFill>
                <a:latin typeface="Calibri" panose="020F0502020204030204" pitchFamily="34" charset="0"/>
                <a:cs typeface="Calibri" panose="020F0502020204030204" pitchFamily="34" charset="0"/>
              </a:rPr>
              <a:t>ACCE was introduced in IBM FileNet Content Manager 5.2. Previous releases used FileNet Enterprise Manager (FEM) to do the </a:t>
            </a:r>
            <a:r>
              <a:rPr lang="en-US" sz="1200" dirty="0">
                <a:solidFill>
                  <a:schemeClr val="tx2"/>
                </a:solidFill>
                <a:latin typeface="Calibri" panose="020F0502020204030204" pitchFamily="34" charset="0"/>
                <a:cs typeface="Calibri" panose="020F0502020204030204" pitchFamily="34" charset="0"/>
              </a:rPr>
              <a:t>administration. FileNet Enterprise Manager was removed starting with IBM FileNet Content Manager 5.2.1. If an older release of IBM FileNet Content Manager is upgraded, FEM is still there. New installations do not include FEM.</a:t>
            </a:r>
          </a:p>
        </p:txBody>
      </p:sp>
      <p:sp>
        <p:nvSpPr>
          <p:cNvPr id="5" name="Slide Number Placeholder 4"/>
          <p:cNvSpPr>
            <a:spLocks noGrp="1"/>
          </p:cNvSpPr>
          <p:nvPr>
            <p:ph type="sldNum" sz="quarter" idx="12"/>
          </p:nvPr>
        </p:nvSpPr>
        <p:spPr/>
        <p:txBody>
          <a:bodyPr/>
          <a:lstStyle/>
          <a:p>
            <a:fld id="{2EFEF571-C9B4-4D92-A7F7-315B894862A8}" type="slidenum">
              <a:rPr lang="en-US" smtClean="0"/>
              <a:pPr/>
              <a:t>85</a:t>
            </a:fld>
            <a:endParaRPr lang="en-US" dirty="0"/>
          </a:p>
        </p:txBody>
      </p:sp>
    </p:spTree>
    <p:extLst>
      <p:ext uri="{BB962C8B-B14F-4D97-AF65-F5344CB8AC3E}">
        <p14:creationId xmlns:p14="http://schemas.microsoft.com/office/powerpoint/2010/main" val="12678569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just" defTabSz="342900">
              <a:lnSpc>
                <a:spcPct val="100000"/>
              </a:lnSpc>
              <a:spcBef>
                <a:spcPts val="0"/>
              </a:spcBef>
            </a:pPr>
            <a:r>
              <a:rPr lang="en-US" sz="1500" b="1" dirty="0">
                <a:solidFill>
                  <a:srgbClr val="0033A0"/>
                </a:solidFill>
                <a:latin typeface="Calibri" panose="020F0502020204030204" pitchFamily="34" charset="0"/>
                <a:ea typeface="+mn-ea"/>
                <a:cs typeface="Calibri" panose="020F0502020204030204" pitchFamily="34" charset="0"/>
              </a:rPr>
              <a:t>Installing an add-on to a object store</a:t>
            </a:r>
          </a:p>
        </p:txBody>
      </p:sp>
      <p:sp>
        <p:nvSpPr>
          <p:cNvPr id="6" name="Slide Number Placeholder 5"/>
          <p:cNvSpPr>
            <a:spLocks noGrp="1"/>
          </p:cNvSpPr>
          <p:nvPr>
            <p:ph type="sldNum" sz="quarter" idx="12"/>
          </p:nvPr>
        </p:nvSpPr>
        <p:spPr/>
        <p:txBody>
          <a:bodyPr/>
          <a:lstStyle/>
          <a:p>
            <a:pPr defTabSz="457178"/>
            <a:fld id="{2EFEF571-C9B4-4D92-A7F7-315B894862A8}" type="slidenum">
              <a:rPr lang="en-US">
                <a:solidFill>
                  <a:srgbClr val="00B140"/>
                </a:solidFill>
                <a:latin typeface="Arial" panose="020B0604020202020204"/>
              </a:rPr>
              <a:pPr defTabSz="457178"/>
              <a:t>86</a:t>
            </a:fld>
            <a:endParaRPr lang="en-US" dirty="0">
              <a:solidFill>
                <a:srgbClr val="00B140"/>
              </a:solidFill>
              <a:latin typeface="Arial" panose="020B0604020202020204"/>
            </a:endParaRPr>
          </a:p>
        </p:txBody>
      </p:sp>
      <p:sp>
        <p:nvSpPr>
          <p:cNvPr id="7" name="Content Placeholder 6"/>
          <p:cNvSpPr>
            <a:spLocks noGrp="1"/>
          </p:cNvSpPr>
          <p:nvPr>
            <p:ph idx="4294967295"/>
          </p:nvPr>
        </p:nvSpPr>
        <p:spPr>
          <a:xfrm>
            <a:off x="403098" y="473886"/>
            <a:ext cx="4691063" cy="4010767"/>
          </a:xfrm>
        </p:spPr>
        <p:txBody>
          <a:bodyPr>
            <a:normAutofit lnSpcReduction="10000"/>
          </a:bodyPr>
          <a:lstStyle/>
          <a:p>
            <a:r>
              <a:rPr lang="en-US" sz="1200" dirty="0">
                <a:latin typeface="Calibri" panose="020F0502020204030204" pitchFamily="34" charset="0"/>
                <a:cs typeface="Calibri" panose="020F0502020204030204" pitchFamily="34" charset="0"/>
              </a:rPr>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Add-on features are modules containing custom metadata (classes and properties) and data (objects such as folders, custom objects, and so on) that support extensions to core Content Platform Engine features, as well as support applications that integrate with Content Platform Engine.</a:t>
            </a:r>
            <a:endParaRPr lang="en-US" dirty="0"/>
          </a:p>
          <a:p>
            <a:r>
              <a:rPr lang="en-US" sz="1200" dirty="0">
                <a:latin typeface="Calibri" panose="020F0502020204030204" pitchFamily="34" charset="0"/>
                <a:cs typeface="Calibri" panose="020F0502020204030204" pitchFamily="34" charset="0"/>
              </a:rPr>
              <a:t>You can create an add-on feature or modify an existing add-on feature. Modifying an add-on feature does not affect object stores that already use the add-on feature. You can delete add-on features that have not yet been installed; you cannot delete an add-on feature if it is currently installed in an object store.</a:t>
            </a:r>
          </a:p>
          <a:p>
            <a:endParaRPr lang="en-US" sz="1200" dirty="0">
              <a:latin typeface="Calibri" panose="020F0502020204030204" pitchFamily="34" charset="0"/>
              <a:cs typeface="Calibri" panose="020F0502020204030204" pitchFamily="34" charset="0"/>
            </a:endParaRPr>
          </a:p>
          <a:p>
            <a:pPr fontAlgn="base"/>
            <a:r>
              <a:rPr lang="en-US" sz="1200" dirty="0">
                <a:latin typeface="Calibri" panose="020F0502020204030204" pitchFamily="34" charset="0"/>
                <a:cs typeface="Calibri" panose="020F0502020204030204" pitchFamily="34" charset="0"/>
              </a:rPr>
              <a:t>To install an add-on feature to an object store:</a:t>
            </a:r>
          </a:p>
          <a:p>
            <a:pPr fontAlgn="base"/>
            <a:r>
              <a:rPr lang="en-US" sz="1200" dirty="0">
                <a:latin typeface="Calibri" panose="020F0502020204030204" pitchFamily="34" charset="0"/>
                <a:cs typeface="Calibri" panose="020F0502020204030204" pitchFamily="34" charset="0"/>
              </a:rPr>
              <a:t>Access the object store in the administration console:</a:t>
            </a:r>
          </a:p>
          <a:p>
            <a:pPr lvl="1" fontAlgn="t"/>
            <a:r>
              <a:rPr lang="en-US" sz="1200" dirty="0">
                <a:latin typeface="Calibri" panose="020F0502020204030204" pitchFamily="34" charset="0"/>
                <a:cs typeface="Calibri" panose="020F0502020204030204" pitchFamily="34" charset="0"/>
              </a:rPr>
              <a:t>In the domain navigation pane, click the object store where you want to install the add-on feature.</a:t>
            </a:r>
          </a:p>
          <a:p>
            <a:pPr lvl="1" fontAlgn="t"/>
            <a:r>
              <a:rPr lang="en-US" sz="1200" dirty="0">
                <a:latin typeface="Calibri" panose="020F0502020204030204" pitchFamily="34" charset="0"/>
                <a:cs typeface="Calibri" panose="020F0502020204030204" pitchFamily="34" charset="0"/>
              </a:rPr>
              <a:t>In the object store navigation pane, click the name of the object store (the top-level item).</a:t>
            </a:r>
          </a:p>
          <a:p>
            <a:pPr fontAlgn="base"/>
            <a:r>
              <a:rPr lang="en-US" sz="1200" dirty="0">
                <a:latin typeface="Calibri" panose="020F0502020204030204" pitchFamily="34" charset="0"/>
                <a:cs typeface="Calibri" panose="020F0502020204030204" pitchFamily="34" charset="0"/>
              </a:rPr>
              <a:t>From the Actions menu in the object store tab , click Install Add-On Features.</a:t>
            </a:r>
          </a:p>
          <a:p>
            <a:pPr fontAlgn="base"/>
            <a:r>
              <a:rPr lang="en-US" sz="1200" dirty="0">
                <a:latin typeface="Calibri" panose="020F0502020204030204" pitchFamily="34" charset="0"/>
                <a:cs typeface="Calibri" panose="020F0502020204030204" pitchFamily="34" charset="0"/>
              </a:rPr>
              <a:t>Select the add-on feature that you want to install and click OK.</a:t>
            </a:r>
          </a:p>
          <a:p>
            <a:endParaRPr lang="en-US" sz="1200" dirty="0">
              <a:latin typeface="Calibri" panose="020F0502020204030204" pitchFamily="34" charset="0"/>
              <a:cs typeface="Calibri" panose="020F050202020403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161" y="1239560"/>
            <a:ext cx="3735862" cy="3292289"/>
          </a:xfrm>
          <a:prstGeom prst="rect">
            <a:avLst/>
          </a:prstGeom>
        </p:spPr>
      </p:pic>
    </p:spTree>
    <p:extLst>
      <p:ext uri="{BB962C8B-B14F-4D97-AF65-F5344CB8AC3E}">
        <p14:creationId xmlns:p14="http://schemas.microsoft.com/office/powerpoint/2010/main" val="12442468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5403689" cy="334204"/>
          </a:xfrm>
        </p:spPr>
        <p:txBody>
          <a:bodyPr>
            <a:normAutofit/>
          </a:bodyPr>
          <a:lstStyle/>
          <a:p>
            <a:pPr algn="just" defTabSz="457189">
              <a:lnSpc>
                <a:spcPct val="100000"/>
              </a:lnSpc>
              <a:spcBef>
                <a:spcPts val="0"/>
              </a:spcBef>
            </a:pPr>
            <a:r>
              <a:rPr lang="en-US" sz="1500" dirty="0">
                <a:solidFill>
                  <a:srgbClr val="0033A0"/>
                </a:solidFill>
                <a:latin typeface="Calibri" panose="020F0502020204030204" pitchFamily="34" charset="0"/>
                <a:ea typeface="+mn-ea"/>
                <a:cs typeface="Calibri" panose="020F0502020204030204" pitchFamily="34" charset="0"/>
              </a:rPr>
              <a:t>Providing Administrator access to an object store</a:t>
            </a:r>
            <a:endParaRPr lang="en-US" sz="1600" b="0" dirty="0">
              <a:solidFill>
                <a:srgbClr val="0033A0"/>
              </a:solidFill>
              <a:latin typeface="Calibri" panose="020F0502020204030204" pitchFamily="34" charset="0"/>
              <a:ea typeface="+mn-ea"/>
              <a:cs typeface="Calibri" panose="020F0502020204030204" pitchFamily="34" charset="0"/>
            </a:endParaRPr>
          </a:p>
        </p:txBody>
      </p:sp>
      <p:sp>
        <p:nvSpPr>
          <p:cNvPr id="6" name="Slide Number Placeholder 5"/>
          <p:cNvSpPr>
            <a:spLocks noGrp="1"/>
          </p:cNvSpPr>
          <p:nvPr>
            <p:ph type="sldNum" sz="quarter" idx="12"/>
          </p:nvPr>
        </p:nvSpPr>
        <p:spPr/>
        <p:txBody>
          <a:bodyPr/>
          <a:lstStyle/>
          <a:p>
            <a:pPr defTabSz="457178"/>
            <a:fld id="{2EFEF571-C9B4-4D92-A7F7-315B894862A8}" type="slidenum">
              <a:rPr lang="en-US">
                <a:solidFill>
                  <a:srgbClr val="00B140"/>
                </a:solidFill>
                <a:latin typeface="Arial" panose="020B0604020202020204"/>
              </a:rPr>
              <a:pPr defTabSz="457178"/>
              <a:t>87</a:t>
            </a:fld>
            <a:endParaRPr lang="en-US" dirty="0">
              <a:solidFill>
                <a:srgbClr val="00B140"/>
              </a:solidFill>
              <a:latin typeface="Arial" panose="020B0604020202020204"/>
            </a:endParaRPr>
          </a:p>
        </p:txBody>
      </p:sp>
      <p:sp>
        <p:nvSpPr>
          <p:cNvPr id="5" name="TextBox 4"/>
          <p:cNvSpPr txBox="1"/>
          <p:nvPr/>
        </p:nvSpPr>
        <p:spPr>
          <a:xfrm>
            <a:off x="403099" y="608524"/>
            <a:ext cx="3935295" cy="2877711"/>
          </a:xfrm>
          <a:prstGeom prst="rect">
            <a:avLst/>
          </a:prstGeom>
        </p:spPr>
        <p:txBody>
          <a:bodyPr wrap="square" lIns="0" tIns="0" rIns="0" bIns="0" rtlCol="0">
            <a:spAutoFit/>
          </a:bodyPr>
          <a:lstStyle/>
          <a:p>
            <a:r>
              <a:rPr lang="en-US" sz="1100" dirty="0">
                <a:solidFill>
                  <a:schemeClr val="tx2"/>
                </a:solidFill>
                <a:latin typeface="Calibri" panose="020F0502020204030204" pitchFamily="34" charset="0"/>
              </a:rPr>
              <a:t>A directory service account that can administer an object store by having Full Control access to it. You can also grant Full Control to an object store to group accounts, thereby making all members of the group object store administrators.</a:t>
            </a:r>
            <a:r>
              <a:rPr lang="en-US" sz="1100" dirty="0">
                <a:solidFill>
                  <a:schemeClr val="tx2"/>
                </a:solidFill>
                <a:latin typeface="Calibri" panose="020F0502020204030204" pitchFamily="34" charset="0"/>
                <a:cs typeface="Calibri" panose="020F0502020204030204" pitchFamily="34" charset="0"/>
              </a:rPr>
              <a:t>	</a:t>
            </a:r>
          </a:p>
          <a:p>
            <a:endParaRPr lang="en-US" sz="1100" dirty="0">
              <a:solidFill>
                <a:schemeClr val="tx2"/>
              </a:solidFill>
              <a:latin typeface="Calibri" panose="020F0502020204030204" pitchFamily="34" charset="0"/>
              <a:cs typeface="Calibri" panose="020F0502020204030204" pitchFamily="34" charset="0"/>
            </a:endParaRPr>
          </a:p>
          <a:p>
            <a:r>
              <a:rPr lang="en-US" sz="1100" dirty="0">
                <a:solidFill>
                  <a:schemeClr val="tx2"/>
                </a:solidFill>
                <a:latin typeface="Calibri" panose="020F0502020204030204" pitchFamily="34" charset="0"/>
              </a:rPr>
              <a:t>There are two approach we can follow,</a:t>
            </a:r>
          </a:p>
          <a:p>
            <a:endParaRPr lang="en-US" sz="1100" dirty="0">
              <a:solidFill>
                <a:schemeClr val="tx2"/>
              </a:solidFill>
              <a:latin typeface="Calibri" panose="020F0502020204030204" pitchFamily="34" charset="0"/>
            </a:endParaRPr>
          </a:p>
          <a:p>
            <a:pPr marL="214313" indent="-214313">
              <a:buFont typeface="Arial" panose="020B0604020202020204" pitchFamily="34" charset="0"/>
              <a:buChar char="•"/>
            </a:pPr>
            <a:r>
              <a:rPr lang="en-US" sz="1100" dirty="0">
                <a:solidFill>
                  <a:schemeClr val="tx2"/>
                </a:solidFill>
                <a:latin typeface="Calibri" panose="020F0502020204030204" pitchFamily="34" charset="0"/>
              </a:rPr>
              <a:t>Adding user to object store administrator group to get the access.</a:t>
            </a:r>
          </a:p>
          <a:p>
            <a:pPr marL="214313" indent="-214313">
              <a:buFont typeface="Arial" panose="020B0604020202020204" pitchFamily="34" charset="0"/>
              <a:buChar char="•"/>
            </a:pPr>
            <a:r>
              <a:rPr lang="en-US" sz="1100" dirty="0">
                <a:solidFill>
                  <a:schemeClr val="tx2"/>
                </a:solidFill>
                <a:latin typeface="Calibri" panose="020F0502020204030204" pitchFamily="34" charset="0"/>
              </a:rPr>
              <a:t>By running Security script wizard against the object store.</a:t>
            </a:r>
          </a:p>
          <a:p>
            <a:endParaRPr lang="en-US" sz="1100" dirty="0">
              <a:solidFill>
                <a:schemeClr val="tx2"/>
              </a:solidFill>
              <a:latin typeface="Calibri" panose="020F0502020204030204" pitchFamily="34" charset="0"/>
            </a:endParaRPr>
          </a:p>
          <a:p>
            <a:r>
              <a:rPr lang="en-US" sz="1100" dirty="0">
                <a:solidFill>
                  <a:schemeClr val="tx2"/>
                </a:solidFill>
                <a:latin typeface="Calibri" panose="020F0502020204030204" pitchFamily="34" charset="0"/>
              </a:rPr>
              <a:t> Execution of script has shown in the screen shot attached at </a:t>
            </a:r>
          </a:p>
          <a:p>
            <a:r>
              <a:rPr lang="en-US" sz="1100" dirty="0">
                <a:solidFill>
                  <a:schemeClr val="tx2"/>
                </a:solidFill>
                <a:latin typeface="Calibri" panose="020F0502020204030204" pitchFamily="34" charset="0"/>
              </a:rPr>
              <a:t>the right.</a:t>
            </a:r>
          </a:p>
          <a:p>
            <a:r>
              <a:rPr lang="en-US" sz="1100" dirty="0">
                <a:solidFill>
                  <a:schemeClr val="tx2"/>
                </a:solidFill>
                <a:latin typeface="Calibri" panose="020F0502020204030204" pitchFamily="34" charset="0"/>
              </a:rPr>
              <a:t>Use of  the script WizUpdateOSSecurity.vbs installed by the Content Platform Engine installation program. This script updates an existing object store's security with users and groups as if they had been added when the object store was originally created. </a:t>
            </a:r>
          </a:p>
          <a:p>
            <a:endParaRPr lang="en-US" sz="1100" dirty="0">
              <a:solidFill>
                <a:schemeClr val="tx2"/>
              </a:solidFill>
              <a:latin typeface="Calibri" panose="020F0502020204030204" pitchFamily="34" charset="0"/>
              <a:cs typeface="Calibri" panose="020F0502020204030204" pitchFamily="34" charset="0"/>
            </a:endParaRP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591" y="581680"/>
            <a:ext cx="2286319" cy="1626288"/>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248" y="1707015"/>
            <a:ext cx="4415454" cy="1288893"/>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248" y="3046316"/>
            <a:ext cx="4415454" cy="1548245"/>
          </a:xfrm>
          <a:prstGeom prst="rect">
            <a:avLst/>
          </a:prstGeom>
        </p:spPr>
      </p:pic>
    </p:spTree>
    <p:extLst>
      <p:ext uri="{BB962C8B-B14F-4D97-AF65-F5344CB8AC3E}">
        <p14:creationId xmlns:p14="http://schemas.microsoft.com/office/powerpoint/2010/main" val="14251881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1727" y="212450"/>
            <a:ext cx="8447810" cy="4878259"/>
          </a:xfrm>
          <a:prstGeom prst="rect">
            <a:avLst/>
          </a:prstGeom>
        </p:spPr>
        <p:txBody>
          <a:bodyPr wrap="square">
            <a:spAutoFit/>
          </a:bodyPr>
          <a:lstStyle/>
          <a:p>
            <a:pPr fontAlgn="base"/>
            <a:r>
              <a:rPr lang="en-US" sz="1600" b="1" dirty="0">
                <a:latin typeface="Calibri" panose="020F0502020204030204" pitchFamily="34" charset="0"/>
                <a:cs typeface="Calibri" panose="020F0502020204030204" pitchFamily="34" charset="0"/>
              </a:rPr>
              <a:t>FileNet Deployment Manager</a:t>
            </a:r>
          </a:p>
          <a:p>
            <a:pPr algn="just" fontAlgn="base"/>
            <a:r>
              <a:rPr lang="en-US" sz="1600" b="1" dirty="0">
                <a:solidFill>
                  <a:schemeClr val="tx2"/>
                </a:solidFill>
                <a:latin typeface="Calibri" panose="020F0502020204030204" pitchFamily="34" charset="0"/>
                <a:cs typeface="Calibri" panose="020F0502020204030204" pitchFamily="34" charset="0"/>
              </a:rPr>
              <a:t/>
            </a:r>
            <a:br>
              <a:rPr lang="en-US" sz="1600" b="1" dirty="0">
                <a:solidFill>
                  <a:schemeClr val="tx2"/>
                </a:solidFill>
                <a:latin typeface="Calibri" panose="020F0502020204030204" pitchFamily="34" charset="0"/>
                <a:cs typeface="Calibri" panose="020F0502020204030204" pitchFamily="34" charset="0"/>
              </a:rPr>
            </a:br>
            <a:r>
              <a:rPr lang="en-US" sz="1600" b="1" dirty="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Objects in an object store contain data that is specific to the environment in which the object store resides. This environment-specific data includes the object store IDs and the access control lists for the objects. To import objects into a different environment, you must first update the environment-specific data in those objects. FileNet® Deployment Manager helps you with this task.</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b="1" dirty="0">
                <a:solidFill>
                  <a:srgbClr val="0070C0"/>
                </a:solidFill>
                <a:latin typeface="Calibri" panose="020F0502020204030204" pitchFamily="34" charset="0"/>
                <a:cs typeface="Calibri" panose="020F0502020204030204" pitchFamily="34" charset="0"/>
              </a:rPr>
              <a:t>Environment</a:t>
            </a:r>
          </a:p>
          <a:p>
            <a:pPr fontAlgn="base"/>
            <a:r>
              <a:rPr lang="en-US" sz="1200" dirty="0">
                <a:solidFill>
                  <a:schemeClr val="tx2"/>
                </a:solidFill>
                <a:latin typeface="Calibri" panose="020F0502020204030204" pitchFamily="34" charset="0"/>
                <a:cs typeface="Calibri" panose="020F0502020204030204" pitchFamily="34" charset="0"/>
              </a:rPr>
              <a:t>	You use FileNet Deployment Manager first to create an environment definition for each of your deployment environments. As part of this definition, you provide the configuration information that the tool needs to connect to the environment.</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b="1" dirty="0">
                <a:solidFill>
                  <a:srgbClr val="0070C0"/>
                </a:solidFill>
                <a:latin typeface="Calibri" panose="020F0502020204030204" pitchFamily="34" charset="0"/>
                <a:cs typeface="Calibri" panose="020F0502020204030204" pitchFamily="34" charset="0"/>
              </a:rPr>
              <a:t>Half-map</a:t>
            </a:r>
            <a:endParaRPr lang="en-US" sz="1200" dirty="0">
              <a:solidFill>
                <a:schemeClr val="tx2"/>
              </a:solidFill>
              <a:latin typeface="Calibri" panose="020F0502020204030204" pitchFamily="34" charset="0"/>
              <a:cs typeface="Calibri" panose="020F0502020204030204" pitchFamily="34" charset="0"/>
            </a:endParaRPr>
          </a:p>
          <a:p>
            <a:pPr algn="just" fontAlgn="base"/>
            <a:r>
              <a:rPr lang="en-US" sz="1200" dirty="0">
                <a:solidFill>
                  <a:schemeClr val="tx2"/>
                </a:solidFill>
                <a:latin typeface="Calibri" panose="020F0502020204030204" pitchFamily="34" charset="0"/>
                <a:cs typeface="Calibri" panose="020F0502020204030204" pitchFamily="34" charset="0"/>
              </a:rPr>
              <a:t>	You then use FileNet Deployment Manager to retrieve information that identifies the object stores, security principals, and workflow systems services in that environment. The tool places this information in files called half maps, which are stored along with the configuration information as part of the environment definition.</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r>
              <a:rPr lang="en-US" sz="1200" b="1" dirty="0">
                <a:solidFill>
                  <a:srgbClr val="0070C0"/>
                </a:solidFill>
                <a:latin typeface="Calibri" panose="020F0502020204030204" pitchFamily="34" charset="0"/>
                <a:cs typeface="Calibri" panose="020F0502020204030204" pitchFamily="34" charset="0"/>
              </a:rPr>
              <a:t>Environment pair</a:t>
            </a:r>
          </a:p>
          <a:p>
            <a:pPr algn="just" fontAlgn="base"/>
            <a:r>
              <a:rPr lang="en-US" sz="1200" b="1" dirty="0">
                <a:solidFill>
                  <a:srgbClr val="0070C0"/>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To define a specific deployment, you configure a source-destination pair that identifies the source and destination environments for the deployment. An environment definition, which can be used in multiple source-destination pairs, might represent a source environment in one pair and a destination environment in another pair. For example, if the deployment sequence is from a development environment to a test environment to a production environment, you need two source-destination pairs. In one pair, the test environment acts as the destination environment. In the other pair, the test environment acts as the source environment.</a:t>
            </a:r>
          </a:p>
          <a:p>
            <a:pPr fontAlgn="base"/>
            <a:endParaRPr lang="en-US" sz="11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
            </a:r>
            <a:br>
              <a:rPr lang="en-US" sz="1200" dirty="0">
                <a:solidFill>
                  <a:schemeClr val="tx2"/>
                </a:solidFill>
                <a:latin typeface="Calibri" panose="020F0502020204030204" pitchFamily="34" charset="0"/>
                <a:cs typeface="Calibri" panose="020F0502020204030204" pitchFamily="34" charset="0"/>
              </a:rPr>
            </a:br>
            <a:endParaRPr lang="en-US" sz="1200" b="0" i="0" dirty="0">
              <a:solidFill>
                <a:schemeClr val="tx2"/>
              </a:solidFill>
              <a:effectLst/>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12"/>
          </p:nvPr>
        </p:nvSpPr>
        <p:spPr/>
        <p:txBody>
          <a:bodyPr/>
          <a:lstStyle/>
          <a:p>
            <a:fld id="{2EFEF571-C9B4-4D92-A7F7-315B894862A8}" type="slidenum">
              <a:rPr lang="en-US" smtClean="0"/>
              <a:pPr/>
              <a:t>88</a:t>
            </a:fld>
            <a:endParaRPr lang="en-US" dirty="0"/>
          </a:p>
        </p:txBody>
      </p:sp>
    </p:spTree>
    <p:extLst>
      <p:ext uri="{BB962C8B-B14F-4D97-AF65-F5344CB8AC3E}">
        <p14:creationId xmlns:p14="http://schemas.microsoft.com/office/powerpoint/2010/main" val="37612863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5245" y="212450"/>
            <a:ext cx="8395856" cy="5016758"/>
          </a:xfrm>
          <a:prstGeom prst="rect">
            <a:avLst/>
          </a:prstGeom>
        </p:spPr>
        <p:txBody>
          <a:bodyPr wrap="square">
            <a:spAutoFit/>
          </a:bodyPr>
          <a:lstStyle/>
          <a:p>
            <a:pPr fontAlgn="base"/>
            <a:r>
              <a:rPr lang="en-US" sz="1600" b="1" dirty="0">
                <a:latin typeface="Calibri" panose="020F0502020204030204" pitchFamily="34" charset="0"/>
                <a:cs typeface="Calibri" panose="020F0502020204030204" pitchFamily="34" charset="0"/>
              </a:rPr>
              <a:t>FileNet Deployment Manager</a:t>
            </a:r>
          </a:p>
          <a:p>
            <a:pPr algn="just" fontAlgn="base"/>
            <a:r>
              <a:rPr lang="en-US" sz="1600" b="1" dirty="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As part of configuring the source-destination pair, you use FileNet Deployment Manager to map the environment-specific information for the deployment. This mapping process combines the information from the four half maps for each environment to create four data maps. For each object store in the source environment, the object store data map identifies the corresponding object store in the destination environment. For each user or group in the source environment, the security principal data map identifies the user and group in the destination environment that is to be assigned the access privileges of that principal. For each workflow systems service in the source environment, the service data map identifies the corresponding service in the destination environment.</a:t>
            </a:r>
          </a:p>
          <a:p>
            <a:pPr fontAlgn="base"/>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FileNet Deployment Manager creates a log file in the directory in which the application is installed. To avoid errors, ensure that you have write access to this directory before you use FileNet Deployment Manager.</a:t>
            </a:r>
          </a:p>
          <a:p>
            <a:r>
              <a:rPr lang="en-US" sz="1200" dirty="0">
                <a:solidFill>
                  <a:schemeClr val="tx2"/>
                </a:solidFill>
                <a:latin typeface="Calibri" panose="020F0502020204030204" pitchFamily="34" charset="0"/>
                <a:cs typeface="Calibri" panose="020F0502020204030204" pitchFamily="34" charset="0"/>
              </a:rPr>
              <a:t>	</a:t>
            </a:r>
          </a:p>
          <a:p>
            <a:pPr marL="171450"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FileNet Deployment Manager does not support deployment trees that were created by using versions that are older than version 4.5.1.</a:t>
            </a:r>
          </a:p>
          <a:p>
            <a:pPr marL="171450" indent="-171450" algn="just">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171450" indent="-171450" algn="just">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FileNet Deployment Manager runs with FIPS (Federal Information Processing Standards) 140-ready mode enabled the first time that you start it. When you run in this mode, the application does not save passwords to disk; it retains </a:t>
            </a:r>
            <a:r>
              <a:rPr lang="en-US" sz="1200" dirty="0" smtClean="0">
                <a:solidFill>
                  <a:schemeClr val="tx2"/>
                </a:solidFill>
                <a:latin typeface="Calibri" panose="020F0502020204030204" pitchFamily="34" charset="0"/>
                <a:cs typeface="Calibri" panose="020F0502020204030204" pitchFamily="34" charset="0"/>
              </a:rPr>
              <a:t>unclear passwords </a:t>
            </a:r>
            <a:r>
              <a:rPr lang="en-US" sz="1200" dirty="0">
                <a:solidFill>
                  <a:schemeClr val="tx2"/>
                </a:solidFill>
                <a:latin typeface="Calibri" panose="020F0502020204030204" pitchFamily="34" charset="0"/>
                <a:cs typeface="Calibri" panose="020F0502020204030204" pitchFamily="34" charset="0"/>
              </a:rPr>
              <a:t>in memory. You can disable this mode to allow passwords to be saved to disk in encrypted format. </a:t>
            </a:r>
          </a:p>
          <a:p>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You cannot use FileNet Deployment Manager to import or export metadata between different versions of Content Platform Engine.</a:t>
            </a:r>
          </a:p>
          <a:p>
            <a:pPr fontAlgn="base"/>
            <a:endParaRPr lang="en-US" sz="1200" dirty="0">
              <a:solidFill>
                <a:schemeClr val="tx2"/>
              </a:solidFill>
              <a:latin typeface="Calibri" panose="020F0502020204030204" pitchFamily="34" charset="0"/>
              <a:cs typeface="Calibri" panose="020F0502020204030204" pitchFamily="34" charset="0"/>
            </a:endParaRPr>
          </a:p>
          <a:p>
            <a:pPr fontAlgn="base"/>
            <a:endParaRPr lang="en-US" sz="12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
            </a:r>
            <a:br>
              <a:rPr lang="en-US" sz="1200" dirty="0">
                <a:solidFill>
                  <a:schemeClr val="tx2"/>
                </a:solidFill>
                <a:latin typeface="Calibri" panose="020F0502020204030204" pitchFamily="34" charset="0"/>
                <a:cs typeface="Calibri" panose="020F0502020204030204" pitchFamily="34" charset="0"/>
              </a:rPr>
            </a:br>
            <a:endParaRPr lang="en-US" sz="1200" b="0" i="0" dirty="0">
              <a:solidFill>
                <a:schemeClr val="tx2"/>
              </a:solidFill>
              <a:effectLst/>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12"/>
          </p:nvPr>
        </p:nvSpPr>
        <p:spPr/>
        <p:txBody>
          <a:bodyPr/>
          <a:lstStyle/>
          <a:p>
            <a:fld id="{2EFEF571-C9B4-4D92-A7F7-315B894862A8}" type="slidenum">
              <a:rPr lang="en-US" smtClean="0"/>
              <a:pPr/>
              <a:t>89</a:t>
            </a:fld>
            <a:endParaRPr lang="en-US" dirty="0"/>
          </a:p>
        </p:txBody>
      </p:sp>
    </p:spTree>
    <p:extLst>
      <p:ext uri="{BB962C8B-B14F-4D97-AF65-F5344CB8AC3E}">
        <p14:creationId xmlns:p14="http://schemas.microsoft.com/office/powerpoint/2010/main" val="3462695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EFEF571-C9B4-4D92-A7F7-315B894862A8}" type="slidenum">
              <a:rPr lang="en-US" smtClean="0"/>
              <a:pPr/>
              <a:t>9</a:t>
            </a:fld>
            <a:endParaRPr lang="en-US" dirty="0"/>
          </a:p>
        </p:txBody>
      </p:sp>
      <p:sp>
        <p:nvSpPr>
          <p:cNvPr id="4" name="Rectangle 3"/>
          <p:cNvSpPr/>
          <p:nvPr/>
        </p:nvSpPr>
        <p:spPr>
          <a:xfrm>
            <a:off x="325821" y="145594"/>
            <a:ext cx="8460828" cy="406265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Key architectural aspects</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Application </a:t>
            </a:r>
            <a:r>
              <a:rPr lang="en-US" sz="1200" dirty="0">
                <a:solidFill>
                  <a:schemeClr val="tx2"/>
                </a:solidFill>
                <a:latin typeface="Calibri" panose="020F0502020204030204" pitchFamily="34" charset="0"/>
                <a:cs typeface="Calibri" panose="020F0502020204030204" pitchFamily="34" charset="0"/>
              </a:rPr>
              <a:t>programming interfaces (APIs)</a:t>
            </a:r>
          </a:p>
          <a:p>
            <a:pPr marL="55563" lvl="1" algn="just"/>
            <a:r>
              <a:rPr lang="en-US" sz="1200" dirty="0">
                <a:solidFill>
                  <a:schemeClr val="tx2"/>
                </a:solidFill>
                <a:latin typeface="Calibri" panose="020F0502020204030204" pitchFamily="34" charset="0"/>
                <a:cs typeface="Calibri" panose="020F0502020204030204" pitchFamily="34" charset="0"/>
              </a:rPr>
              <a:t>	</a:t>
            </a:r>
          </a:p>
          <a:p>
            <a:pPr marL="55563" lvl="1" algn="just"/>
            <a:r>
              <a:rPr lang="en-US" sz="1200" dirty="0">
                <a:solidFill>
                  <a:schemeClr val="tx2"/>
                </a:solidFill>
                <a:latin typeface="Calibri" panose="020F0502020204030204" pitchFamily="34" charset="0"/>
                <a:cs typeface="Calibri" panose="020F0502020204030204" pitchFamily="34" charset="0"/>
              </a:rPr>
              <a:t>	Provide an extensible platform for development and cross-object store queries, and lets administrators configure systems programmatically. A Java based API provides a rich set of Java classes that map to object store objects, such as Document, Folder, or Property Description; a Web Service API allows customers to author applications in a platform and language independent manner that expose the object model in a few generic methods suitable for deployment in a web environment; a Microsoft .NET framework-based API, functionally equivalent to the Java based API, provides for development of applications that use the .NET framework.</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Java </a:t>
            </a:r>
            <a:r>
              <a:rPr lang="en-US" sz="1200" dirty="0">
                <a:solidFill>
                  <a:schemeClr val="tx2"/>
                </a:solidFill>
                <a:latin typeface="Calibri" panose="020F0502020204030204" pitchFamily="34" charset="0"/>
                <a:cs typeface="Calibri" panose="020F0502020204030204" pitchFamily="34" charset="0"/>
              </a:rPr>
              <a:t>EE-compliant application server</a:t>
            </a:r>
          </a:p>
          <a:p>
            <a:pPr marL="55563" lvl="1" algn="just"/>
            <a:r>
              <a:rPr lang="en-US" sz="1200" dirty="0">
                <a:solidFill>
                  <a:schemeClr val="tx2"/>
                </a:solidFill>
                <a:latin typeface="Calibri" panose="020F0502020204030204" pitchFamily="34" charset="0"/>
                <a:cs typeface="Calibri" panose="020F0502020204030204" pitchFamily="34" charset="0"/>
              </a:rPr>
              <a:t>	</a:t>
            </a:r>
          </a:p>
          <a:p>
            <a:pPr marL="55563" lvl="1" algn="just"/>
            <a:r>
              <a:rPr lang="en-US" sz="1200" dirty="0">
                <a:solidFill>
                  <a:schemeClr val="tx2"/>
                </a:solidFill>
                <a:latin typeface="Calibri" panose="020F0502020204030204" pitchFamily="34" charset="0"/>
                <a:cs typeface="Calibri" panose="020F0502020204030204" pitchFamily="34" charset="0"/>
              </a:rPr>
              <a:t>	Java Platform, Enterprise Edition (Java EE) offers reliability, scalability, and high availability features, and support for a wide range of operating system platforms, application servers, and database technologies.</a:t>
            </a:r>
          </a:p>
          <a:p>
            <a:endParaRPr lang="en-US" sz="1200" dirty="0">
              <a:solidFill>
                <a:schemeClr val="tx2"/>
              </a:solidFill>
              <a:latin typeface="Calibri" panose="020F0502020204030204" pitchFamily="34" charset="0"/>
              <a:cs typeface="Calibri" panose="020F0502020204030204" pitchFamily="34" charset="0"/>
            </a:endParaRPr>
          </a:p>
          <a:p>
            <a:r>
              <a:rPr lang="en-US" sz="1200" dirty="0" smtClean="0">
                <a:solidFill>
                  <a:schemeClr val="tx2"/>
                </a:solidFill>
                <a:latin typeface="Calibri" panose="020F0502020204030204" pitchFamily="34" charset="0"/>
                <a:cs typeface="Calibri" panose="020F0502020204030204" pitchFamily="34" charset="0"/>
              </a:rPr>
              <a:t>• Scalable</a:t>
            </a:r>
            <a:endParaRPr lang="en-US" sz="1200" dirty="0">
              <a:solidFill>
                <a:schemeClr val="tx2"/>
              </a:solidFill>
              <a:latin typeface="Calibri" panose="020F0502020204030204" pitchFamily="34" charset="0"/>
              <a:cs typeface="Calibri" panose="020F0502020204030204" pitchFamily="34" charset="0"/>
            </a:endParaRPr>
          </a:p>
          <a:p>
            <a:pPr marL="55563" lvl="1" algn="just"/>
            <a:r>
              <a:rPr lang="en-US" sz="1200" dirty="0">
                <a:solidFill>
                  <a:schemeClr val="tx2"/>
                </a:solidFill>
                <a:latin typeface="Calibri" panose="020F0502020204030204" pitchFamily="34" charset="0"/>
                <a:cs typeface="Calibri" panose="020F0502020204030204" pitchFamily="34" charset="0"/>
              </a:rPr>
              <a:t>	</a:t>
            </a:r>
          </a:p>
          <a:p>
            <a:pPr marL="55563" lvl="1" algn="just"/>
            <a:r>
              <a:rPr lang="en-US" sz="1200" dirty="0">
                <a:solidFill>
                  <a:schemeClr val="tx2"/>
                </a:solidFill>
                <a:latin typeface="Calibri" panose="020F0502020204030204" pitchFamily="34" charset="0"/>
                <a:cs typeface="Calibri" panose="020F0502020204030204" pitchFamily="34" charset="0"/>
              </a:rPr>
              <a:t>	Can be deployed to suit the demands of the enterprise. As the enterprise's needs change, you can reconfigure the system by replacing, adding, or removing servers or applications without bringing the system down. You can add members to web server clusters and Content Platform Engine server clusters at any time.</a:t>
            </a:r>
          </a:p>
          <a:p>
            <a:endParaRPr lang="en-US" sz="12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757330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92333"/>
            <a:ext cx="6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323232"/>
              </a:solidFill>
              <a:effectLst/>
              <a:latin typeface="ibm-plex-sans"/>
            </a:endParaRPr>
          </a:p>
        </p:txBody>
      </p:sp>
      <p:sp>
        <p:nvSpPr>
          <p:cNvPr id="4" name="Rectangle 4"/>
          <p:cNvSpPr>
            <a:spLocks noChangeArrowheads="1"/>
          </p:cNvSpPr>
          <p:nvPr/>
        </p:nvSpPr>
        <p:spPr bwMode="auto">
          <a:xfrm>
            <a:off x="172720" y="1222940"/>
            <a:ext cx="845017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172720" y="138500"/>
            <a:ext cx="8555644" cy="4216539"/>
          </a:xfrm>
          <a:prstGeom prst="rect">
            <a:avLst/>
          </a:prstGeom>
        </p:spPr>
        <p:txBody>
          <a:bodyPr wrap="square">
            <a:spAutoFit/>
          </a:bodyPr>
          <a:lstStyle/>
          <a:p>
            <a:pPr fontAlgn="base"/>
            <a:r>
              <a:rPr lang="en-US" sz="1600" b="1" dirty="0">
                <a:latin typeface="Calibri" panose="020F0502020204030204" pitchFamily="34" charset="0"/>
                <a:cs typeface="Calibri" panose="020F0502020204030204" pitchFamily="34" charset="0"/>
              </a:rPr>
              <a:t>FileNet Configuration Manager</a:t>
            </a:r>
          </a:p>
          <a:p>
            <a:pPr algn="just"/>
            <a:endParaRPr lang="en-US" sz="1200" b="1" dirty="0">
              <a:solidFill>
                <a:schemeClr val="tx2"/>
              </a:solidFill>
              <a:latin typeface="Calibri" panose="020F0502020204030204" pitchFamily="34" charset="0"/>
              <a:cs typeface="Calibri" panose="020F0502020204030204" pitchFamily="34" charset="0"/>
            </a:endParaRPr>
          </a:p>
          <a:p>
            <a:pPr algn="just"/>
            <a:r>
              <a:rPr lang="en-US" sz="1200" dirty="0">
                <a:solidFill>
                  <a:schemeClr val="tx2"/>
                </a:solidFill>
                <a:latin typeface="Calibri" panose="020F0502020204030204" pitchFamily="34" charset="0"/>
                <a:cs typeface="Calibri" panose="020F0502020204030204" pitchFamily="34" charset="0"/>
              </a:rPr>
              <a:t>•IBM FileNet Configuration Manager is a tool that automates FileNet Content Manager configuration tasks.</a:t>
            </a:r>
          </a:p>
          <a:p>
            <a:pPr algn="just"/>
            <a:r>
              <a:rPr lang="en-US" sz="1200" dirty="0">
                <a:solidFill>
                  <a:schemeClr val="tx2"/>
                </a:solidFill>
                <a:latin typeface="Calibri" panose="020F0502020204030204" pitchFamily="34" charset="0"/>
                <a:cs typeface="Calibri" panose="020F0502020204030204" pitchFamily="34" charset="0"/>
              </a:rPr>
              <a:t>•Used for configuring FileNet P8 settings:</a:t>
            </a:r>
          </a:p>
          <a:p>
            <a:pPr algn="just"/>
            <a:endParaRPr lang="en-US" sz="1200" dirty="0">
              <a:solidFill>
                <a:schemeClr val="tx2"/>
              </a:solidFill>
              <a:latin typeface="Calibri" panose="020F0502020204030204" pitchFamily="34" charset="0"/>
              <a:cs typeface="Calibri" panose="020F0502020204030204" pitchFamily="34" charset="0"/>
            </a:endParaRPr>
          </a:p>
          <a:p>
            <a:pPr marL="628650" lvl="1" indent="-171450" algn="just">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Data sources that are required for object stores.</a:t>
            </a:r>
          </a:p>
          <a:p>
            <a:pPr marL="628650" lvl="1" indent="-171450" algn="just">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JDBC connections</a:t>
            </a:r>
          </a:p>
          <a:p>
            <a:pPr marL="628650" lvl="1" indent="-171450" algn="just">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DAP connections</a:t>
            </a:r>
          </a:p>
          <a:p>
            <a:pPr marL="628650" lvl="1" indent="-171450" algn="just">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Bootstrap properties</a:t>
            </a:r>
          </a:p>
          <a:p>
            <a:pPr algn="just"/>
            <a:endParaRPr lang="en-US" sz="1200" dirty="0">
              <a:solidFill>
                <a:schemeClr val="tx2"/>
              </a:solidFill>
              <a:latin typeface="Calibri" panose="020F0502020204030204" pitchFamily="34" charset="0"/>
              <a:cs typeface="Calibri" panose="020F0502020204030204" pitchFamily="34" charset="0"/>
            </a:endParaRPr>
          </a:p>
          <a:p>
            <a:pPr algn="just"/>
            <a:r>
              <a:rPr lang="en-US" sz="1200" dirty="0">
                <a:solidFill>
                  <a:schemeClr val="tx2"/>
                </a:solidFill>
                <a:latin typeface="Calibri" panose="020F0502020204030204" pitchFamily="34" charset="0"/>
                <a:cs typeface="Calibri" panose="020F0502020204030204" pitchFamily="34" charset="0"/>
              </a:rPr>
              <a:t>•You can use Configuration Manager to generate one or more unique Content Platform Engine configuration profiles.</a:t>
            </a:r>
          </a:p>
          <a:p>
            <a:pPr algn="just"/>
            <a:endParaRPr lang="en-US" sz="1200" dirty="0">
              <a:solidFill>
                <a:schemeClr val="tx2"/>
              </a:solidFill>
              <a:latin typeface="Calibri" panose="020F0502020204030204" pitchFamily="34" charset="0"/>
              <a:cs typeface="Calibri" panose="020F0502020204030204" pitchFamily="34" charset="0"/>
            </a:endParaRPr>
          </a:p>
          <a:p>
            <a:pPr marL="171450" indent="-171450" algn="just">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A profile is a collection of information that is required to configure and deploy new or upgraded Content Platform Engine instances. </a:t>
            </a:r>
          </a:p>
          <a:p>
            <a:pPr marL="171450" indent="-171450" algn="just">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Example: </a:t>
            </a:r>
            <a:r>
              <a:rPr lang="en-US" sz="1200" b="1" dirty="0">
                <a:solidFill>
                  <a:schemeClr val="tx2"/>
                </a:solidFill>
                <a:latin typeface="Calibri" panose="020F0502020204030204" pitchFamily="34" charset="0"/>
                <a:cs typeface="Calibri" panose="020F0502020204030204" pitchFamily="34" charset="0"/>
              </a:rPr>
              <a:t>CEConfig.cfgp</a:t>
            </a:r>
          </a:p>
          <a:p>
            <a:pPr marL="171450" indent="-171450" algn="just">
              <a:buFont typeface="Wingdings" panose="05000000000000000000" pitchFamily="2" charset="2"/>
              <a:buChar char="ü"/>
            </a:pPr>
            <a:r>
              <a:rPr lang="en-US" sz="1200" dirty="0">
                <a:solidFill>
                  <a:schemeClr val="tx2"/>
                </a:solidFill>
                <a:latin typeface="Calibri" panose="020F0502020204030204" pitchFamily="34" charset="0"/>
                <a:cs typeface="Calibri" panose="020F0502020204030204" pitchFamily="34" charset="0"/>
              </a:rPr>
              <a:t>You can use profiles as templates for configuration.</a:t>
            </a:r>
          </a:p>
          <a:p>
            <a:endParaRPr lang="en-US" sz="1200" dirty="0">
              <a:solidFill>
                <a:schemeClr val="tx2"/>
              </a:solidFill>
              <a:latin typeface="Calibri" panose="020F0502020204030204" pitchFamily="34" charset="0"/>
              <a:cs typeface="Calibri" panose="020F0502020204030204" pitchFamily="34" charset="0"/>
            </a:endParaRPr>
          </a:p>
          <a:p>
            <a:pPr algn="just"/>
            <a:r>
              <a:rPr lang="en-US" sz="1200" dirty="0">
                <a:solidFill>
                  <a:schemeClr val="tx2"/>
                </a:solidFill>
                <a:latin typeface="Calibri" panose="020F0502020204030204" pitchFamily="34" charset="0"/>
                <a:cs typeface="Calibri" panose="020F0502020204030204" pitchFamily="34" charset="0"/>
              </a:rPr>
              <a:t>	The information for a profile is collected in XML files in the form of properties and values that describe the associated configuration and deployment tasks. You must provide values for the profile properties that are specific to each configuration at your site, such as the application server name.  The XML files are stored in a directory that is unique to a profile. Because the profile name is used for both the directory name and the configuration file name, you must provide a profile name that is a valid directory name for your operating system. By default, the profiles are stored in the </a:t>
            </a:r>
            <a:r>
              <a:rPr lang="en-US" sz="1200" i="1" dirty="0" err="1">
                <a:solidFill>
                  <a:schemeClr val="tx2"/>
                </a:solidFill>
                <a:latin typeface="Calibri" panose="020F0502020204030204" pitchFamily="34" charset="0"/>
                <a:cs typeface="Calibri" panose="020F0502020204030204" pitchFamily="34" charset="0"/>
              </a:rPr>
              <a:t>ce_install_path</a:t>
            </a:r>
            <a:r>
              <a:rPr lang="en-US" sz="1200" dirty="0">
                <a:solidFill>
                  <a:schemeClr val="tx2"/>
                </a:solidFill>
                <a:latin typeface="Calibri" panose="020F0502020204030204" pitchFamily="34" charset="0"/>
                <a:cs typeface="Calibri" panose="020F0502020204030204" pitchFamily="34" charset="0"/>
              </a:rPr>
              <a:t>/tools/configure/profiles directory, where </a:t>
            </a:r>
            <a:r>
              <a:rPr lang="en-US" sz="1200" i="1" dirty="0" err="1">
                <a:solidFill>
                  <a:schemeClr val="tx2"/>
                </a:solidFill>
                <a:latin typeface="Calibri" panose="020F0502020204030204" pitchFamily="34" charset="0"/>
                <a:cs typeface="Calibri" panose="020F0502020204030204" pitchFamily="34" charset="0"/>
              </a:rPr>
              <a:t>ce_install_path</a:t>
            </a:r>
            <a:r>
              <a:rPr lang="en-US" sz="1200" i="1" dirty="0">
                <a:solidFill>
                  <a:schemeClr val="tx2"/>
                </a:solidFill>
                <a:latin typeface="Calibri" panose="020F0502020204030204" pitchFamily="34" charset="0"/>
                <a:cs typeface="Calibri" panose="020F0502020204030204" pitchFamily="34" charset="0"/>
              </a:rPr>
              <a:t> </a:t>
            </a:r>
            <a:r>
              <a:rPr lang="en-US" sz="1200" dirty="0">
                <a:solidFill>
                  <a:schemeClr val="tx2"/>
                </a:solidFill>
                <a:latin typeface="Calibri" panose="020F0502020204030204" pitchFamily="34" charset="0"/>
                <a:cs typeface="Calibri" panose="020F0502020204030204" pitchFamily="34" charset="0"/>
              </a:rPr>
              <a:t>is the location where Content Platform Engine is installed. </a:t>
            </a:r>
          </a:p>
        </p:txBody>
      </p:sp>
      <p:sp>
        <p:nvSpPr>
          <p:cNvPr id="6" name="Slide Number Placeholder 5"/>
          <p:cNvSpPr>
            <a:spLocks noGrp="1"/>
          </p:cNvSpPr>
          <p:nvPr>
            <p:ph type="sldNum" sz="quarter" idx="12"/>
          </p:nvPr>
        </p:nvSpPr>
        <p:spPr/>
        <p:txBody>
          <a:bodyPr/>
          <a:lstStyle/>
          <a:p>
            <a:fld id="{2EFEF571-C9B4-4D92-A7F7-315B894862A8}" type="slidenum">
              <a:rPr lang="en-US" smtClean="0"/>
              <a:pPr/>
              <a:t>90</a:t>
            </a:fld>
            <a:endParaRPr lang="en-US" dirty="0"/>
          </a:p>
        </p:txBody>
      </p:sp>
    </p:spTree>
    <p:extLst>
      <p:ext uri="{BB962C8B-B14F-4D97-AF65-F5344CB8AC3E}">
        <p14:creationId xmlns:p14="http://schemas.microsoft.com/office/powerpoint/2010/main" val="34848843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92333"/>
            <a:ext cx="6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323232"/>
              </a:solidFill>
              <a:effectLst/>
              <a:latin typeface="ibm-plex-sans"/>
            </a:endParaRPr>
          </a:p>
        </p:txBody>
      </p:sp>
      <p:sp>
        <p:nvSpPr>
          <p:cNvPr id="4" name="Rectangle 4"/>
          <p:cNvSpPr>
            <a:spLocks noChangeArrowheads="1"/>
          </p:cNvSpPr>
          <p:nvPr/>
        </p:nvSpPr>
        <p:spPr bwMode="auto">
          <a:xfrm>
            <a:off x="172720" y="1222940"/>
            <a:ext cx="845017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443442" y="748100"/>
            <a:ext cx="4839371" cy="3438628"/>
          </a:xfrm>
          <a:prstGeom prst="rect">
            <a:avLst/>
          </a:prstGeom>
        </p:spPr>
      </p:pic>
      <p:sp>
        <p:nvSpPr>
          <p:cNvPr id="5" name="Rectangle 4"/>
          <p:cNvSpPr/>
          <p:nvPr/>
        </p:nvSpPr>
        <p:spPr>
          <a:xfrm>
            <a:off x="308485" y="205137"/>
            <a:ext cx="2964466" cy="338554"/>
          </a:xfrm>
          <a:prstGeom prst="rect">
            <a:avLst/>
          </a:prstGeom>
        </p:spPr>
        <p:txBody>
          <a:bodyPr wrap="none">
            <a:spAutoFit/>
          </a:bodyPr>
          <a:lstStyle/>
          <a:p>
            <a:pPr fontAlgn="base"/>
            <a:r>
              <a:rPr lang="en-US" sz="1600" b="1" dirty="0">
                <a:latin typeface="Calibri" panose="020F0502020204030204" pitchFamily="34" charset="0"/>
                <a:cs typeface="Calibri" panose="020F0502020204030204" pitchFamily="34" charset="0"/>
              </a:rPr>
              <a:t>Configuration Manager Interface</a:t>
            </a:r>
          </a:p>
        </p:txBody>
      </p:sp>
      <p:sp>
        <p:nvSpPr>
          <p:cNvPr id="7" name="Slide Number Placeholder 6"/>
          <p:cNvSpPr>
            <a:spLocks noGrp="1"/>
          </p:cNvSpPr>
          <p:nvPr>
            <p:ph type="sldNum" sz="quarter" idx="12"/>
          </p:nvPr>
        </p:nvSpPr>
        <p:spPr/>
        <p:txBody>
          <a:bodyPr/>
          <a:lstStyle/>
          <a:p>
            <a:fld id="{2EFEF571-C9B4-4D92-A7F7-315B894862A8}" type="slidenum">
              <a:rPr lang="en-US" smtClean="0"/>
              <a:pPr/>
              <a:t>91</a:t>
            </a:fld>
            <a:endParaRPr lang="en-US" dirty="0"/>
          </a:p>
        </p:txBody>
      </p:sp>
    </p:spTree>
    <p:extLst>
      <p:ext uri="{BB962C8B-B14F-4D97-AF65-F5344CB8AC3E}">
        <p14:creationId xmlns:p14="http://schemas.microsoft.com/office/powerpoint/2010/main" val="41830159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92333"/>
            <a:ext cx="6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323232"/>
              </a:solidFill>
              <a:effectLst/>
              <a:latin typeface="ibm-plex-sans"/>
            </a:endParaRPr>
          </a:p>
        </p:txBody>
      </p:sp>
      <p:sp>
        <p:nvSpPr>
          <p:cNvPr id="4" name="Rectangle 4"/>
          <p:cNvSpPr>
            <a:spLocks noChangeArrowheads="1"/>
          </p:cNvSpPr>
          <p:nvPr/>
        </p:nvSpPr>
        <p:spPr bwMode="auto">
          <a:xfrm>
            <a:off x="172720" y="1222940"/>
            <a:ext cx="8450170"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301336" y="54467"/>
            <a:ext cx="8427028" cy="4370427"/>
          </a:xfrm>
          <a:prstGeom prst="rect">
            <a:avLst/>
          </a:prstGeom>
        </p:spPr>
        <p:txBody>
          <a:bodyPr wrap="square">
            <a:spAutoFit/>
          </a:bodyPr>
          <a:lstStyle/>
          <a:p>
            <a:pPr fontAlgn="base"/>
            <a:r>
              <a:rPr lang="en-US" sz="1600" b="1" dirty="0">
                <a:latin typeface="Calibri" panose="020F0502020204030204" pitchFamily="34" charset="0"/>
                <a:cs typeface="Calibri" panose="020F0502020204030204" pitchFamily="34" charset="0"/>
              </a:rPr>
              <a:t>Content Consistency Checker</a:t>
            </a:r>
          </a:p>
          <a:p>
            <a:endParaRPr lang="en-US" sz="1100"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You can use Content Consistency Checker to perform the following checks.</a:t>
            </a:r>
          </a:p>
          <a:p>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ü"/>
            </a:pPr>
            <a:r>
              <a:rPr lang="en-US" sz="1200" b="1" dirty="0">
                <a:solidFill>
                  <a:schemeClr val="tx2"/>
                </a:solidFill>
                <a:latin typeface="Calibri" panose="020F0502020204030204" pitchFamily="34" charset="0"/>
                <a:cs typeface="Calibri" panose="020F0502020204030204" pitchFamily="34" charset="0"/>
              </a:rPr>
              <a:t>Validate storage areas</a:t>
            </a:r>
          </a:p>
          <a:p>
            <a:pPr marL="171450" indent="-171450">
              <a:buFont typeface="Wingdings" panose="05000000000000000000" pitchFamily="2" charset="2"/>
              <a:buChar char="ü"/>
            </a:pPr>
            <a:endParaRPr lang="en-US" sz="1200" b="1" dirty="0">
              <a:solidFill>
                <a:schemeClr val="tx2"/>
              </a:solidFill>
              <a:latin typeface="Calibri" panose="020F0502020204030204" pitchFamily="34" charset="0"/>
              <a:cs typeface="Calibri" panose="020F0502020204030204" pitchFamily="34" charset="0"/>
            </a:endParaRPr>
          </a:p>
          <a:p>
            <a:pPr marL="628650" lvl="1" indent="-171450">
              <a:buFont typeface="Courier New" panose="02070309020205020404" pitchFamily="49" charset="0"/>
              <a:buChar char="o"/>
            </a:pPr>
            <a:r>
              <a:rPr lang="en-US" sz="1200" dirty="0">
                <a:solidFill>
                  <a:schemeClr val="tx2"/>
                </a:solidFill>
                <a:latin typeface="Calibri" panose="020F0502020204030204" pitchFamily="34" charset="0"/>
                <a:cs typeface="Calibri" panose="020F0502020204030204" pitchFamily="34" charset="0"/>
              </a:rPr>
              <a:t>Check the consistency between the metadata in the object store database and the files in the selected storage areas. Inconsistencies are listed in a validation report. </a:t>
            </a:r>
          </a:p>
          <a:p>
            <a:pPr marL="171450"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ü"/>
            </a:pPr>
            <a:r>
              <a:rPr lang="en-US" sz="1200" b="1" dirty="0">
                <a:solidFill>
                  <a:schemeClr val="tx2"/>
                </a:solidFill>
                <a:latin typeface="Calibri" panose="020F0502020204030204" pitchFamily="34" charset="0"/>
                <a:cs typeface="Calibri" panose="020F0502020204030204" pitchFamily="34" charset="0"/>
              </a:rPr>
              <a:t>View validation reports</a:t>
            </a:r>
          </a:p>
          <a:p>
            <a:pPr marL="171450" indent="-171450">
              <a:buFont typeface="Wingdings" panose="05000000000000000000" pitchFamily="2" charset="2"/>
              <a:buChar char="ü"/>
            </a:pPr>
            <a:endParaRPr lang="en-US" sz="1200" b="1" dirty="0">
              <a:solidFill>
                <a:schemeClr val="tx2"/>
              </a:solidFill>
              <a:latin typeface="Calibri" panose="020F0502020204030204" pitchFamily="34" charset="0"/>
              <a:cs typeface="Calibri" panose="020F0502020204030204" pitchFamily="34" charset="0"/>
            </a:endParaRPr>
          </a:p>
          <a:p>
            <a:pPr marL="628650" lvl="1" indent="-171450">
              <a:buFont typeface="Courier New" panose="02070309020205020404" pitchFamily="49" charset="0"/>
              <a:buChar char="o"/>
            </a:pPr>
            <a:r>
              <a:rPr lang="en-US" sz="1200" dirty="0">
                <a:solidFill>
                  <a:schemeClr val="tx2"/>
                </a:solidFill>
                <a:latin typeface="Calibri" panose="020F0502020204030204" pitchFamily="34" charset="0"/>
                <a:cs typeface="Calibri" panose="020F0502020204030204" pitchFamily="34" charset="0"/>
              </a:rPr>
              <a:t>Review the inconsistencies that were reported when the selected storage areas were validated. </a:t>
            </a:r>
          </a:p>
          <a:p>
            <a:pPr marL="171450" indent="-171450">
              <a:buFont typeface="Wingdings" panose="05000000000000000000" pitchFamily="2" charset="2"/>
              <a:buChar char="ü"/>
            </a:pPr>
            <a:endParaRPr lang="en-US" sz="1200" dirty="0">
              <a:solidFill>
                <a:schemeClr val="tx2"/>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ü"/>
            </a:pPr>
            <a:r>
              <a:rPr lang="en-US" sz="1200" b="1" dirty="0">
                <a:solidFill>
                  <a:schemeClr val="tx2"/>
                </a:solidFill>
                <a:latin typeface="Calibri" panose="020F0502020204030204" pitchFamily="34" charset="0"/>
                <a:cs typeface="Calibri" panose="020F0502020204030204" pitchFamily="34" charset="0"/>
              </a:rPr>
              <a:t>Update storage area statistics</a:t>
            </a:r>
          </a:p>
          <a:p>
            <a:endParaRPr lang="en-US" sz="1200" b="1" dirty="0">
              <a:solidFill>
                <a:schemeClr val="tx2"/>
              </a:solidFill>
              <a:latin typeface="Calibri" panose="020F0502020204030204" pitchFamily="34" charset="0"/>
              <a:cs typeface="Calibri" panose="020F0502020204030204" pitchFamily="34" charset="0"/>
            </a:endParaRPr>
          </a:p>
          <a:p>
            <a:r>
              <a:rPr lang="en-US" sz="1200" dirty="0">
                <a:solidFill>
                  <a:schemeClr val="tx2"/>
                </a:solidFill>
                <a:latin typeface="Calibri" panose="020F0502020204030204" pitchFamily="34" charset="0"/>
                <a:cs typeface="Calibri" panose="020F0502020204030204" pitchFamily="34" charset="0"/>
              </a:rPr>
              <a:t>	To perform a consistency check, you must first select one or more storage areas. Content Consistency Checker displays the storage areas associated with the current domain.</a:t>
            </a:r>
            <a:br>
              <a:rPr lang="en-US" sz="1200" dirty="0">
                <a:solidFill>
                  <a:schemeClr val="tx2"/>
                </a:solidFill>
                <a:latin typeface="Calibri" panose="020F0502020204030204" pitchFamily="34" charset="0"/>
                <a:cs typeface="Calibri" panose="020F0502020204030204" pitchFamily="34" charset="0"/>
              </a:rPr>
            </a:br>
            <a:endParaRPr lang="en-US" sz="1200" dirty="0">
              <a:solidFill>
                <a:schemeClr val="tx2"/>
              </a:solidFill>
              <a:latin typeface="Calibri" panose="020F0502020204030204" pitchFamily="34" charset="0"/>
              <a:cs typeface="Calibri" panose="020F0502020204030204" pitchFamily="34" charset="0"/>
            </a:endParaRPr>
          </a:p>
          <a:p>
            <a:pPr algn="just" fontAlgn="base"/>
            <a:r>
              <a:rPr lang="en-US" sz="1200" dirty="0">
                <a:solidFill>
                  <a:schemeClr val="tx2"/>
                </a:solidFill>
                <a:latin typeface="Calibri" panose="020F0502020204030204" pitchFamily="34" charset="0"/>
                <a:cs typeface="Calibri" panose="020F0502020204030204" pitchFamily="34" charset="0"/>
              </a:rPr>
              <a:t>	For each storage area, the result of the last storage area validation is displayed. The data displayed in the </a:t>
            </a:r>
            <a:r>
              <a:rPr lang="en-US" sz="1200" b="1" dirty="0">
                <a:solidFill>
                  <a:schemeClr val="tx2"/>
                </a:solidFill>
                <a:latin typeface="Calibri" panose="020F0502020204030204" pitchFamily="34" charset="0"/>
                <a:cs typeface="Calibri" panose="020F0502020204030204" pitchFamily="34" charset="0"/>
              </a:rPr>
              <a:t>Date Last Checked</a:t>
            </a:r>
            <a:r>
              <a:rPr lang="en-US" sz="1200" dirty="0">
                <a:solidFill>
                  <a:schemeClr val="tx2"/>
                </a:solidFill>
                <a:latin typeface="Calibri" panose="020F0502020204030204" pitchFamily="34" charset="0"/>
                <a:cs typeface="Calibri" panose="020F0502020204030204" pitchFamily="34" charset="0"/>
              </a:rPr>
              <a:t> and </a:t>
            </a:r>
            <a:r>
              <a:rPr lang="en-US" sz="1200" b="1" dirty="0">
                <a:solidFill>
                  <a:schemeClr val="tx2"/>
                </a:solidFill>
                <a:latin typeface="Calibri" panose="020F0502020204030204" pitchFamily="34" charset="0"/>
                <a:cs typeface="Calibri" panose="020F0502020204030204" pitchFamily="34" charset="0"/>
              </a:rPr>
              <a:t>Result</a:t>
            </a:r>
            <a:r>
              <a:rPr lang="en-US" sz="1200" dirty="0">
                <a:solidFill>
                  <a:schemeClr val="tx2"/>
                </a:solidFill>
                <a:latin typeface="Calibri" panose="020F0502020204030204" pitchFamily="34" charset="0"/>
                <a:cs typeface="Calibri" panose="020F0502020204030204" pitchFamily="34" charset="0"/>
              </a:rPr>
              <a:t> columns is stored on the computer where the Content Consistency Checker validation was last run. If the validation was last run on another workstation, the current workstation does not have information about that run and indicates that the information is unknown. A result of "Interrupted" indicates that the validation was stopped before completion.</a:t>
            </a:r>
          </a:p>
          <a:p>
            <a:endParaRPr lang="en-US" sz="1100" dirty="0">
              <a:solidFill>
                <a:schemeClr val="tx2"/>
              </a:solidFill>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12"/>
          </p:nvPr>
        </p:nvSpPr>
        <p:spPr/>
        <p:txBody>
          <a:bodyPr/>
          <a:lstStyle/>
          <a:p>
            <a:fld id="{2EFEF571-C9B4-4D92-A7F7-315B894862A8}" type="slidenum">
              <a:rPr lang="en-US" smtClean="0"/>
              <a:pPr/>
              <a:t>92</a:t>
            </a:fld>
            <a:endParaRPr lang="en-US" dirty="0"/>
          </a:p>
        </p:txBody>
      </p:sp>
    </p:spTree>
    <p:extLst>
      <p:ext uri="{BB962C8B-B14F-4D97-AF65-F5344CB8AC3E}">
        <p14:creationId xmlns:p14="http://schemas.microsoft.com/office/powerpoint/2010/main" val="28164525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398" y="145450"/>
            <a:ext cx="5682095" cy="2057423"/>
          </a:xfrm>
        </p:spPr>
        <p:txBody>
          <a:bodyPr>
            <a:normAutofit fontScale="90000"/>
          </a:bodyPr>
          <a:lstStyle/>
          <a:p>
            <a:pPr defTabSz="457189">
              <a:lnSpc>
                <a:spcPct val="100000"/>
              </a:lnSpc>
              <a:spcBef>
                <a:spcPts val="0"/>
              </a:spcBef>
            </a:pPr>
            <a:r>
              <a:rPr lang="en-US" sz="1600" b="0" dirty="0">
                <a:solidFill>
                  <a:srgbClr val="0033A0"/>
                </a:solidFill>
                <a:latin typeface="Calibri" panose="020F0502020204030204" pitchFamily="34" charset="0"/>
                <a:ea typeface="+mn-ea"/>
                <a:cs typeface="Calibri" panose="020F0502020204030204" pitchFamily="34" charset="0"/>
              </a:rPr>
              <a:t>	</a:t>
            </a:r>
            <a:br>
              <a:rPr lang="en-US" sz="1600" b="0" dirty="0">
                <a:solidFill>
                  <a:srgbClr val="0033A0"/>
                </a:solidFill>
                <a:latin typeface="Calibri" panose="020F0502020204030204" pitchFamily="34" charset="0"/>
                <a:ea typeface="+mn-ea"/>
                <a:cs typeface="Calibri" panose="020F0502020204030204" pitchFamily="34" charset="0"/>
              </a:rPr>
            </a:br>
            <a:r>
              <a:rPr lang="en-US" sz="1600" b="0" dirty="0">
                <a:solidFill>
                  <a:srgbClr val="0033A0"/>
                </a:solidFill>
                <a:latin typeface="Calibri" panose="020F0502020204030204" pitchFamily="34" charset="0"/>
                <a:ea typeface="+mn-ea"/>
                <a:cs typeface="Calibri" panose="020F0502020204030204" pitchFamily="34" charset="0"/>
              </a:rPr>
              <a:t/>
            </a:r>
            <a:br>
              <a:rPr lang="en-US" sz="1600" b="0" dirty="0">
                <a:solidFill>
                  <a:srgbClr val="0033A0"/>
                </a:solidFill>
                <a:latin typeface="Calibri" panose="020F0502020204030204" pitchFamily="34" charset="0"/>
                <a:ea typeface="+mn-ea"/>
                <a:cs typeface="Calibri" panose="020F0502020204030204" pitchFamily="34" charset="0"/>
              </a:rPr>
            </a:br>
            <a:r>
              <a:rPr lang="en-US" sz="1700" dirty="0">
                <a:solidFill>
                  <a:srgbClr val="0033A0"/>
                </a:solidFill>
                <a:latin typeface="Calibri" panose="020F0502020204030204" pitchFamily="34" charset="0"/>
                <a:ea typeface="+mn-ea"/>
                <a:cs typeface="Calibri" panose="020F0502020204030204" pitchFamily="34" charset="0"/>
              </a:rPr>
              <a:t>Indexes</a:t>
            </a:r>
            <a:r>
              <a:rPr lang="en-US" sz="1600" b="0" dirty="0">
                <a:solidFill>
                  <a:srgbClr val="0033A0"/>
                </a:solidFill>
                <a:latin typeface="Calibri" panose="020F0502020204030204" pitchFamily="34" charset="0"/>
                <a:ea typeface="+mn-ea"/>
                <a:cs typeface="Calibri" panose="020F0502020204030204" pitchFamily="34" charset="0"/>
              </a:rPr>
              <a:t/>
            </a:r>
            <a:br>
              <a:rPr lang="en-US" sz="1600" b="0" dirty="0">
                <a:solidFill>
                  <a:srgbClr val="0033A0"/>
                </a:solidFill>
                <a:latin typeface="Calibri" panose="020F0502020204030204" pitchFamily="34" charset="0"/>
                <a:ea typeface="+mn-ea"/>
                <a:cs typeface="Calibri" panose="020F0502020204030204" pitchFamily="34" charset="0"/>
              </a:rPr>
            </a:br>
            <a:r>
              <a:rPr lang="en-US" sz="1600" b="0" dirty="0">
                <a:solidFill>
                  <a:srgbClr val="0033A0"/>
                </a:solidFill>
                <a:latin typeface="Calibri" panose="020F0502020204030204" pitchFamily="34" charset="0"/>
                <a:ea typeface="+mn-ea"/>
                <a:cs typeface="Calibri" panose="020F0502020204030204" pitchFamily="34" charset="0"/>
              </a:rPr>
              <a:t/>
            </a:r>
            <a:br>
              <a:rPr lang="en-US" sz="1600" b="0" dirty="0">
                <a:solidFill>
                  <a:srgbClr val="0033A0"/>
                </a:solidFill>
                <a:latin typeface="Calibri" panose="020F0502020204030204" pitchFamily="34" charset="0"/>
                <a:ea typeface="+mn-ea"/>
                <a:cs typeface="Calibri" panose="020F0502020204030204" pitchFamily="34" charset="0"/>
              </a:rPr>
            </a:br>
            <a:r>
              <a:rPr lang="en-US" sz="1200" b="0" dirty="0" err="1">
                <a:solidFill>
                  <a:schemeClr val="tx2"/>
                </a:solidFill>
                <a:latin typeface="Calibri" panose="020F0502020204030204" pitchFamily="34" charset="0"/>
                <a:ea typeface="+mn-ea"/>
                <a:cs typeface="+mn-cs"/>
              </a:rPr>
              <a:t>Indexes</a:t>
            </a:r>
            <a:r>
              <a:rPr lang="en-US" sz="1200" b="0" dirty="0">
                <a:solidFill>
                  <a:schemeClr val="tx2"/>
                </a:solidFill>
                <a:latin typeface="Calibri" panose="020F0502020204030204" pitchFamily="34" charset="0"/>
                <a:ea typeface="+mn-ea"/>
                <a:cs typeface="+mn-cs"/>
              </a:rPr>
              <a:t> are used to quickly locate data without having to search every row in a database table every time a database table is accessed. Indexes will increase performance of IBM FileNet while searching for document.</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Creation of indexes for property using ACCE is shown at the right </a:t>
            </a:r>
            <a:r>
              <a:rPr lang="en-US" sz="1200" dirty="0">
                <a:solidFill>
                  <a:schemeClr val="tx2"/>
                </a:solidFill>
                <a:latin typeface="Calibri" panose="020F0502020204030204" pitchFamily="34" charset="0"/>
                <a:ea typeface="+mn-ea"/>
                <a:cs typeface="+mn-cs"/>
              </a:rPr>
              <a:t/>
            </a:r>
            <a:br>
              <a:rPr lang="en-US" sz="1200" dirty="0">
                <a:solidFill>
                  <a:schemeClr val="tx2"/>
                </a:solidFill>
                <a:latin typeface="Calibri" panose="020F0502020204030204" pitchFamily="34" charset="0"/>
                <a:ea typeface="+mn-ea"/>
                <a:cs typeface="+mn-cs"/>
              </a:rPr>
            </a:br>
            <a:r>
              <a:rPr lang="en-US" sz="1200" dirty="0">
                <a:solidFill>
                  <a:schemeClr val="tx2"/>
                </a:solidFill>
                <a:latin typeface="Calibri" panose="020F0502020204030204" pitchFamily="34" charset="0"/>
                <a:ea typeface="+mn-ea"/>
                <a:cs typeface="+mn-cs"/>
              </a:rPr>
              <a:t/>
            </a:r>
            <a:br>
              <a:rPr lang="en-US" sz="1200" dirty="0">
                <a:solidFill>
                  <a:schemeClr val="tx2"/>
                </a:solidFill>
                <a:latin typeface="Calibri" panose="020F0502020204030204" pitchFamily="34" charset="0"/>
                <a:ea typeface="+mn-ea"/>
                <a:cs typeface="+mn-cs"/>
              </a:rPr>
            </a:br>
            <a:endParaRPr lang="en-US" sz="1200" dirty="0">
              <a:solidFill>
                <a:schemeClr val="tx2"/>
              </a:solidFill>
              <a:latin typeface="Calibri" panose="020F0502020204030204" pitchFamily="34" charset="0"/>
              <a:ea typeface="+mn-ea"/>
              <a:cs typeface="+mn-cs"/>
            </a:endParaRPr>
          </a:p>
        </p:txBody>
      </p:sp>
      <p:sp>
        <p:nvSpPr>
          <p:cNvPr id="6" name="Slide Number Placeholder 5"/>
          <p:cNvSpPr>
            <a:spLocks noGrp="1"/>
          </p:cNvSpPr>
          <p:nvPr>
            <p:ph type="sldNum" sz="quarter" idx="12"/>
          </p:nvPr>
        </p:nvSpPr>
        <p:spPr/>
        <p:txBody>
          <a:bodyPr/>
          <a:lstStyle/>
          <a:p>
            <a:pPr defTabSz="457178"/>
            <a:fld id="{2EFEF571-C9B4-4D92-A7F7-315B894862A8}" type="slidenum">
              <a:rPr lang="en-US">
                <a:solidFill>
                  <a:srgbClr val="00B140"/>
                </a:solidFill>
                <a:latin typeface="Arial" panose="020B0604020202020204"/>
              </a:rPr>
              <a:pPr defTabSz="457178"/>
              <a:t>93</a:t>
            </a:fld>
            <a:endParaRPr lang="en-US" dirty="0">
              <a:solidFill>
                <a:srgbClr val="00B140"/>
              </a:solidFill>
              <a:latin typeface="Arial" panose="020B0604020202020204"/>
            </a:endParaRPr>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2324" y="1402660"/>
            <a:ext cx="3508071" cy="1843345"/>
          </a:xfrm>
          <a:prstGeom prst="rect">
            <a:avLst/>
          </a:prstGeom>
        </p:spPr>
      </p:pic>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602" y="2202873"/>
            <a:ext cx="3508071" cy="2086266"/>
          </a:xfrm>
          <a:prstGeom prst="rect">
            <a:avLst/>
          </a:prstGeom>
        </p:spPr>
      </p:pic>
    </p:spTree>
    <p:extLst>
      <p:ext uri="{BB962C8B-B14F-4D97-AF65-F5344CB8AC3E}">
        <p14:creationId xmlns:p14="http://schemas.microsoft.com/office/powerpoint/2010/main" val="33735087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92333"/>
            <a:ext cx="6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323232"/>
              </a:solidFill>
              <a:effectLst/>
              <a:latin typeface="ibm-plex-sans"/>
            </a:endParaRPr>
          </a:p>
        </p:txBody>
      </p:sp>
      <p:sp>
        <p:nvSpPr>
          <p:cNvPr id="4" name="Rectangle 4"/>
          <p:cNvSpPr>
            <a:spLocks noChangeArrowheads="1"/>
          </p:cNvSpPr>
          <p:nvPr/>
        </p:nvSpPr>
        <p:spPr bwMode="auto">
          <a:xfrm>
            <a:off x="457200" y="299611"/>
            <a:ext cx="7990609" cy="21236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0070C0"/>
                </a:solidFill>
                <a:effectLst/>
                <a:latin typeface="Calibri" panose="020F0502020204030204" pitchFamily="34" charset="0"/>
                <a:cs typeface="Calibri" panose="020F0502020204030204" pitchFamily="34" charset="0"/>
              </a:rPr>
              <a:t>How to Open PCC</a:t>
            </a:r>
          </a:p>
          <a:p>
            <a:pPr marR="0" lvl="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rgbClr val="323232"/>
              </a:solidFill>
              <a:effectLst/>
              <a:latin typeface="Calibri" panose="020F0502020204030204" pitchFamily="34" charset="0"/>
              <a:cs typeface="Calibri" panose="020F050202020403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rgbClr val="323232"/>
                </a:solidFill>
                <a:effectLst/>
                <a:latin typeface="Calibri" panose="020F0502020204030204" pitchFamily="34" charset="0"/>
                <a:cs typeface="Calibri" panose="020F0502020204030204" pitchFamily="34" charset="0"/>
              </a:rPr>
              <a:t>Log into Administration Console for the Content Platform Engine (ACCE).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rgbClr val="323232"/>
                </a:solidFill>
                <a:effectLst/>
                <a:latin typeface="Calibri" panose="020F0502020204030204" pitchFamily="34" charset="0"/>
                <a:cs typeface="Calibri" panose="020F0502020204030204" pitchFamily="34" charset="0"/>
              </a:rPr>
              <a:t>Under the domain node, expand the Object Stores node.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rgbClr val="323232"/>
                </a:solidFill>
                <a:effectLst/>
                <a:latin typeface="Calibri" panose="020F0502020204030204" pitchFamily="34" charset="0"/>
                <a:cs typeface="Calibri" panose="020F0502020204030204" pitchFamily="34" charset="0"/>
              </a:rPr>
              <a:t>Click on the node for the object store that is associated with the Workflow System you want to work with in the</a:t>
            </a:r>
          </a:p>
          <a:p>
            <a:pPr marR="0" lvl="0" algn="l" defTabSz="914400" rtl="0" eaLnBrk="0" fontAlgn="base" latinLnBrk="0" hangingPunct="0">
              <a:lnSpc>
                <a:spcPct val="100000"/>
              </a:lnSpc>
              <a:spcBef>
                <a:spcPct val="0"/>
              </a:spcBef>
              <a:spcAft>
                <a:spcPct val="0"/>
              </a:spcAft>
              <a:buClrTx/>
              <a:buSzTx/>
              <a:tabLst/>
            </a:pPr>
            <a:r>
              <a:rPr lang="en-US" altLang="en-US" sz="1200" dirty="0">
                <a:solidFill>
                  <a:srgbClr val="323232"/>
                </a:solidFill>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323232"/>
                </a:solidFill>
                <a:effectLst/>
                <a:latin typeface="Calibri" panose="020F0502020204030204" pitchFamily="34" charset="0"/>
                <a:cs typeface="Calibri" panose="020F0502020204030204" pitchFamily="34" charset="0"/>
              </a:rPr>
              <a:t> Process Configuration Console or the Process Administrator. The navigation tab for the object store will open.</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rgbClr val="323232"/>
                </a:solidFill>
                <a:effectLst/>
                <a:latin typeface="Calibri" panose="020F0502020204030204" pitchFamily="34" charset="0"/>
                <a:cs typeface="Calibri" panose="020F0502020204030204" pitchFamily="34" charset="0"/>
              </a:rPr>
              <a:t>In the navigation tree pane on the left hand side, expand Administrative.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200" b="0" i="0" u="none" strike="noStrike" cap="none" normalizeH="0" baseline="0" dirty="0">
                <a:ln>
                  <a:noFill/>
                </a:ln>
                <a:solidFill>
                  <a:srgbClr val="323232"/>
                </a:solidFill>
                <a:effectLst/>
                <a:latin typeface="Calibri" panose="020F0502020204030204" pitchFamily="34" charset="0"/>
                <a:cs typeface="Calibri" panose="020F0502020204030204" pitchFamily="34" charset="0"/>
              </a:rPr>
              <a:t>To open the Process Configuration Console: Right-click Workflow System and choose Configure Workflow Settings.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200" b="0" i="0" u="none" strike="noStrike" cap="none" normalizeH="0" baseline="0" dirty="0">
              <a:ln>
                <a:noFill/>
              </a:ln>
              <a:solidFill>
                <a:srgbClr val="323232"/>
              </a:solidFill>
              <a:effectLst/>
              <a:latin typeface="Calibri" panose="020F0502020204030204" pitchFamily="34" charset="0"/>
              <a:cs typeface="Calibri" panose="020F050202020403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200" b="0" i="0" u="none" strike="noStrike" cap="none" normalizeH="0" baseline="0" dirty="0">
              <a:ln>
                <a:noFill/>
              </a:ln>
              <a:solidFill>
                <a:srgbClr val="323232"/>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324" name="Picture 12" descr="https://www-01.ibm.com/support/docview.wss?uid=swg21666115&amp;ai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320" y="1804781"/>
            <a:ext cx="1633896" cy="27109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Image result for process configuration 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113" y="1865005"/>
            <a:ext cx="5227996" cy="277683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2EFEF571-C9B4-4D92-A7F7-315B894862A8}" type="slidenum">
              <a:rPr lang="en-US" smtClean="0"/>
              <a:pPr/>
              <a:t>94</a:t>
            </a:fld>
            <a:endParaRPr lang="en-US" dirty="0"/>
          </a:p>
        </p:txBody>
      </p:sp>
    </p:spTree>
    <p:extLst>
      <p:ext uri="{BB962C8B-B14F-4D97-AF65-F5344CB8AC3E}">
        <p14:creationId xmlns:p14="http://schemas.microsoft.com/office/powerpoint/2010/main" val="408867785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3098" y="147145"/>
            <a:ext cx="8299468" cy="4672505"/>
          </a:xfrm>
        </p:spPr>
        <p:txBody>
          <a:bodyPr>
            <a:normAutofit/>
          </a:bodyPr>
          <a:lstStyle/>
          <a:p>
            <a:pPr defTabSz="457189">
              <a:lnSpc>
                <a:spcPct val="100000"/>
              </a:lnSpc>
              <a:spcBef>
                <a:spcPts val="0"/>
              </a:spcBef>
            </a:pPr>
            <a:r>
              <a:rPr lang="en-US" sz="1500" dirty="0">
                <a:solidFill>
                  <a:srgbClr val="0033A0"/>
                </a:solidFill>
                <a:latin typeface="Calibri" panose="020F0502020204030204" pitchFamily="34" charset="0"/>
                <a:ea typeface="+mn-ea"/>
                <a:cs typeface="Calibri" panose="020F0502020204030204" pitchFamily="34" charset="0"/>
              </a:rPr>
              <a:t>VWTOOL</a:t>
            </a:r>
            <a:br>
              <a:rPr lang="en-US" sz="1500" dirty="0">
                <a:solidFill>
                  <a:srgbClr val="0033A0"/>
                </a:solidFill>
                <a:latin typeface="Calibri" panose="020F0502020204030204" pitchFamily="34" charset="0"/>
                <a:ea typeface="+mn-ea"/>
                <a:cs typeface="Calibri" panose="020F0502020204030204" pitchFamily="34" charset="0"/>
              </a:rPr>
            </a:br>
            <a:r>
              <a:rPr lang="en-US" sz="1200" b="0" dirty="0">
                <a:solidFill>
                  <a:schemeClr val="tx2"/>
                </a:solidFill>
                <a:latin typeface="Calibri" panose="020F0502020204030204" pitchFamily="34" charset="0"/>
                <a:ea typeface="+mn-ea"/>
                <a:cs typeface="+mn-cs"/>
              </a:rPr>
              <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 The </a:t>
            </a:r>
            <a:r>
              <a:rPr lang="en-US" sz="1200" b="0" dirty="0" err="1">
                <a:solidFill>
                  <a:schemeClr val="tx2"/>
                </a:solidFill>
                <a:latin typeface="Calibri" panose="020F0502020204030204" pitchFamily="34" charset="0"/>
                <a:ea typeface="+mn-ea"/>
                <a:cs typeface="+mn-cs"/>
              </a:rPr>
              <a:t>vwtool</a:t>
            </a:r>
            <a:r>
              <a:rPr lang="en-US" sz="1200" b="0" dirty="0">
                <a:solidFill>
                  <a:schemeClr val="tx2"/>
                </a:solidFill>
                <a:latin typeface="Calibri" panose="020F0502020204030204" pitchFamily="34" charset="0"/>
                <a:ea typeface="+mn-ea"/>
                <a:cs typeface="+mn-cs"/>
              </a:rPr>
              <a:t> utility is a command line-driven system support and administration program you can use to analyze and modify various components of a workflow system.</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The </a:t>
            </a:r>
            <a:r>
              <a:rPr lang="en-US" sz="1200" b="0" dirty="0" err="1">
                <a:solidFill>
                  <a:schemeClr val="tx2"/>
                </a:solidFill>
                <a:latin typeface="Calibri" panose="020F0502020204030204" pitchFamily="34" charset="0"/>
                <a:ea typeface="+mn-ea"/>
                <a:cs typeface="+mn-cs"/>
              </a:rPr>
              <a:t>vwtool</a:t>
            </a:r>
            <a:r>
              <a:rPr lang="en-US" sz="1200" b="0" dirty="0">
                <a:solidFill>
                  <a:schemeClr val="tx2"/>
                </a:solidFill>
                <a:latin typeface="Calibri" panose="020F0502020204030204" pitchFamily="34" charset="0"/>
                <a:ea typeface="+mn-ea"/>
                <a:cs typeface="+mn-cs"/>
              </a:rPr>
              <a:t> utility can run on any client of a Content Platform Engine server. In a farmed workflow system where multiple servers can host client requests for load</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balancing, a </a:t>
            </a:r>
            <a:r>
              <a:rPr lang="en-US" sz="1200" b="0" dirty="0" err="1">
                <a:solidFill>
                  <a:schemeClr val="tx2"/>
                </a:solidFill>
                <a:latin typeface="Calibri" panose="020F0502020204030204" pitchFamily="34" charset="0"/>
                <a:ea typeface="+mn-ea"/>
                <a:cs typeface="+mn-cs"/>
              </a:rPr>
              <a:t>vwtool</a:t>
            </a:r>
            <a:r>
              <a:rPr lang="en-US" sz="1200" b="0" dirty="0">
                <a:solidFill>
                  <a:schemeClr val="tx2"/>
                </a:solidFill>
                <a:latin typeface="Calibri" panose="020F0502020204030204" pitchFamily="34" charset="0"/>
                <a:ea typeface="+mn-ea"/>
                <a:cs typeface="+mn-cs"/>
              </a:rPr>
              <a:t> client request can be directed to any server in the farm. To support </a:t>
            </a:r>
            <a:r>
              <a:rPr lang="en-US" sz="1200" b="0" dirty="0" err="1">
                <a:solidFill>
                  <a:schemeClr val="tx2"/>
                </a:solidFill>
                <a:latin typeface="Calibri" panose="020F0502020204030204" pitchFamily="34" charset="0"/>
                <a:ea typeface="+mn-ea"/>
                <a:cs typeface="+mn-cs"/>
              </a:rPr>
              <a:t>vwtool</a:t>
            </a:r>
            <a:r>
              <a:rPr lang="en-US" sz="1200" b="0" dirty="0">
                <a:solidFill>
                  <a:schemeClr val="tx2"/>
                </a:solidFill>
                <a:latin typeface="Calibri" panose="020F0502020204030204" pitchFamily="34" charset="0"/>
                <a:ea typeface="+mn-ea"/>
                <a:cs typeface="+mn-cs"/>
              </a:rPr>
              <a:t> commands that manipulate the memory state of a particular server </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in a server farm, these </a:t>
            </a:r>
            <a:r>
              <a:rPr lang="en-US" sz="1200" b="0" dirty="0" err="1">
                <a:solidFill>
                  <a:schemeClr val="tx2"/>
                </a:solidFill>
                <a:latin typeface="Calibri" panose="020F0502020204030204" pitchFamily="34" charset="0"/>
                <a:ea typeface="+mn-ea"/>
                <a:cs typeface="+mn-cs"/>
              </a:rPr>
              <a:t>vwtool</a:t>
            </a:r>
            <a:r>
              <a:rPr lang="en-US" sz="1200" b="0" dirty="0">
                <a:solidFill>
                  <a:schemeClr val="tx2"/>
                </a:solidFill>
                <a:latin typeface="Calibri" panose="020F0502020204030204" pitchFamily="34" charset="0"/>
                <a:ea typeface="+mn-ea"/>
                <a:cs typeface="+mn-cs"/>
              </a:rPr>
              <a:t> commands display information for all servers or prompt for a server name.</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Because request and response actions are serial across a network instead of within a process, response speed and timeouts are affected.</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In a workflow system, </a:t>
            </a:r>
            <a:r>
              <a:rPr lang="en-US" sz="1200" b="0" dirty="0" err="1">
                <a:solidFill>
                  <a:schemeClr val="tx2"/>
                </a:solidFill>
                <a:latin typeface="Calibri" panose="020F0502020204030204" pitchFamily="34" charset="0"/>
                <a:ea typeface="+mn-ea"/>
                <a:cs typeface="+mn-cs"/>
              </a:rPr>
              <a:t>vwtool</a:t>
            </a:r>
            <a:r>
              <a:rPr lang="en-US" sz="1200" b="0" dirty="0">
                <a:solidFill>
                  <a:schemeClr val="tx2"/>
                </a:solidFill>
                <a:latin typeface="Calibri" panose="020F0502020204030204" pitchFamily="34" charset="0"/>
                <a:ea typeface="+mn-ea"/>
                <a:cs typeface="+mn-cs"/>
              </a:rPr>
              <a:t> accesses an isolated region at a time. Although most of the </a:t>
            </a:r>
            <a:r>
              <a:rPr lang="en-US" sz="1200" b="0" dirty="0" err="1">
                <a:solidFill>
                  <a:schemeClr val="tx2"/>
                </a:solidFill>
                <a:latin typeface="Calibri" panose="020F0502020204030204" pitchFamily="34" charset="0"/>
                <a:ea typeface="+mn-ea"/>
                <a:cs typeface="+mn-cs"/>
              </a:rPr>
              <a:t>vwtool</a:t>
            </a:r>
            <a:r>
              <a:rPr lang="en-US" sz="1200" b="0" dirty="0">
                <a:solidFill>
                  <a:schemeClr val="tx2"/>
                </a:solidFill>
                <a:latin typeface="Calibri" panose="020F0502020204030204" pitchFamily="34" charset="0"/>
                <a:ea typeface="+mn-ea"/>
                <a:cs typeface="+mn-cs"/>
              </a:rPr>
              <a:t> information that is returned is specific</a:t>
            </a:r>
            <a:br>
              <a:rPr lang="en-US" sz="1200" b="0" dirty="0">
                <a:solidFill>
                  <a:schemeClr val="tx2"/>
                </a:solidFill>
                <a:latin typeface="Calibri" panose="020F0502020204030204" pitchFamily="34" charset="0"/>
                <a:ea typeface="+mn-ea"/>
                <a:cs typeface="+mn-cs"/>
              </a:rPr>
            </a:br>
            <a:r>
              <a:rPr lang="en-US" sz="1200" b="0" dirty="0">
                <a:solidFill>
                  <a:schemeClr val="tx2"/>
                </a:solidFill>
                <a:latin typeface="Calibri" panose="020F0502020204030204" pitchFamily="34" charset="0"/>
                <a:ea typeface="+mn-ea"/>
                <a:cs typeface="+mn-cs"/>
              </a:rPr>
              <a:t> for an isolated region, some </a:t>
            </a:r>
            <a:r>
              <a:rPr lang="en-US" sz="1200" b="0" dirty="0" err="1">
                <a:solidFill>
                  <a:schemeClr val="tx2"/>
                </a:solidFill>
                <a:latin typeface="Calibri" panose="020F0502020204030204" pitchFamily="34" charset="0"/>
                <a:ea typeface="+mn-ea"/>
                <a:cs typeface="+mn-cs"/>
              </a:rPr>
              <a:t>vwtool</a:t>
            </a:r>
            <a:r>
              <a:rPr lang="en-US" sz="1200" b="0" dirty="0">
                <a:solidFill>
                  <a:schemeClr val="tx2"/>
                </a:solidFill>
                <a:latin typeface="Calibri" panose="020F0502020204030204" pitchFamily="34" charset="0"/>
                <a:ea typeface="+mn-ea"/>
                <a:cs typeface="+mn-cs"/>
              </a:rPr>
              <a:t> commands return local server-specific information.</a:t>
            </a:r>
          </a:p>
        </p:txBody>
      </p:sp>
      <p:sp>
        <p:nvSpPr>
          <p:cNvPr id="6" name="Slide Number Placeholder 5"/>
          <p:cNvSpPr>
            <a:spLocks noGrp="1"/>
          </p:cNvSpPr>
          <p:nvPr>
            <p:ph type="sldNum" sz="quarter" idx="12"/>
          </p:nvPr>
        </p:nvSpPr>
        <p:spPr/>
        <p:txBody>
          <a:bodyPr/>
          <a:lstStyle/>
          <a:p>
            <a:pPr defTabSz="457178"/>
            <a:fld id="{2EFEF571-C9B4-4D92-A7F7-315B894862A8}" type="slidenum">
              <a:rPr lang="en-US">
                <a:solidFill>
                  <a:srgbClr val="00B140"/>
                </a:solidFill>
                <a:latin typeface="Arial" panose="020B0604020202020204"/>
              </a:rPr>
              <a:pPr defTabSz="457178"/>
              <a:t>95</a:t>
            </a:fld>
            <a:endParaRPr lang="en-US" dirty="0">
              <a:solidFill>
                <a:srgbClr val="00B140"/>
              </a:solidFill>
              <a:latin typeface="Arial" panose="020B0604020202020204"/>
            </a:endParaRPr>
          </a:p>
        </p:txBody>
      </p:sp>
      <p:pic>
        <p:nvPicPr>
          <p:cNvPr id="1027" name="Picture 1"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403" y="3384243"/>
            <a:ext cx="6060163" cy="129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4234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098" y="299978"/>
            <a:ext cx="8936182" cy="4519672"/>
          </a:xfrm>
        </p:spPr>
        <p:txBody>
          <a:bodyPr>
            <a:normAutofit/>
          </a:bodyPr>
          <a:lstStyle/>
          <a:p>
            <a:pPr defTabSz="457189">
              <a:lnSpc>
                <a:spcPct val="100000"/>
              </a:lnSpc>
              <a:spcBef>
                <a:spcPts val="0"/>
              </a:spcBef>
            </a:pPr>
            <a:r>
              <a:rPr lang="en-US" sz="1500" dirty="0">
                <a:solidFill>
                  <a:srgbClr val="0033A0"/>
                </a:solidFill>
                <a:latin typeface="Calibri" panose="020F0502020204030204" pitchFamily="34" charset="0"/>
                <a:ea typeface="+mn-ea"/>
                <a:cs typeface="Calibri" panose="020F0502020204030204" pitchFamily="34" charset="0"/>
              </a:rPr>
              <a:t>VWTOOL</a:t>
            </a:r>
            <a:r>
              <a:rPr lang="en-US" sz="1600" dirty="0">
                <a:solidFill>
                  <a:srgbClr val="0033A0"/>
                </a:solidFill>
                <a:latin typeface="Calibri" panose="020F0502020204030204" pitchFamily="34" charset="0"/>
                <a:ea typeface="+mn-ea"/>
                <a:cs typeface="Calibri" panose="020F0502020204030204" pitchFamily="34" charset="0"/>
              </a:rPr>
              <a:t/>
            </a:r>
            <a:br>
              <a:rPr lang="en-US" sz="1600" dirty="0">
                <a:solidFill>
                  <a:srgbClr val="0033A0"/>
                </a:solidFill>
                <a:latin typeface="Calibri" panose="020F0502020204030204" pitchFamily="34" charset="0"/>
                <a:ea typeface="+mn-ea"/>
                <a:cs typeface="Calibri" panose="020F0502020204030204" pitchFamily="34" charset="0"/>
              </a:rPr>
            </a:br>
            <a:r>
              <a:rPr lang="en-US" sz="1600" dirty="0">
                <a:solidFill>
                  <a:srgbClr val="0033A0"/>
                </a:solidFill>
                <a:latin typeface="Calibri" panose="020F0502020204030204" pitchFamily="34" charset="0"/>
                <a:ea typeface="+mn-ea"/>
                <a:cs typeface="Calibri" panose="020F0502020204030204" pitchFamily="34" charset="0"/>
              </a:rPr>
              <a:t/>
            </a:r>
            <a:br>
              <a:rPr lang="en-US" sz="1600" dirty="0">
                <a:solidFill>
                  <a:srgbClr val="0033A0"/>
                </a:solidFill>
                <a:latin typeface="Calibri" panose="020F0502020204030204" pitchFamily="34" charset="0"/>
                <a:ea typeface="+mn-ea"/>
                <a:cs typeface="Calibri" panose="020F0502020204030204" pitchFamily="34" charset="0"/>
              </a:rPr>
            </a:br>
            <a:r>
              <a:rPr lang="en-US" sz="1600" b="0" dirty="0">
                <a:solidFill>
                  <a:srgbClr val="0033A0"/>
                </a:solidFill>
                <a:latin typeface="Calibri" panose="020F0502020204030204" pitchFamily="34" charset="0"/>
                <a:ea typeface="+mn-ea"/>
                <a:cs typeface="Calibri" panose="020F0502020204030204" pitchFamily="34" charset="0"/>
              </a:rPr>
              <a:t> </a:t>
            </a:r>
            <a:r>
              <a:rPr lang="en-US" sz="1200" b="0" dirty="0" err="1">
                <a:solidFill>
                  <a:schemeClr val="tx2"/>
                </a:solidFill>
                <a:latin typeface="Calibri" panose="020F0502020204030204" pitchFamily="34" charset="0"/>
                <a:ea typeface="+mn-ea"/>
                <a:cs typeface="+mn-cs"/>
              </a:rPr>
              <a:t>VWTOOL</a:t>
            </a:r>
            <a:r>
              <a:rPr lang="en-US" sz="1200" b="0" dirty="0">
                <a:solidFill>
                  <a:schemeClr val="tx2"/>
                </a:solidFill>
                <a:latin typeface="Calibri" panose="020F0502020204030204" pitchFamily="34" charset="0"/>
                <a:ea typeface="+mn-ea"/>
                <a:cs typeface="+mn-cs"/>
              </a:rPr>
              <a:t> will be located in &lt;CPE installed path&gt;/Tools/PE/</a:t>
            </a:r>
            <a:br>
              <a:rPr lang="en-US" sz="1200" b="0" dirty="0">
                <a:solidFill>
                  <a:schemeClr val="tx2"/>
                </a:solidFill>
                <a:latin typeface="Calibri" panose="020F0502020204030204" pitchFamily="34" charset="0"/>
                <a:ea typeface="+mn-ea"/>
                <a:cs typeface="+mn-cs"/>
              </a:rPr>
            </a:br>
            <a:r>
              <a:rPr lang="en-US" sz="1500" b="0" dirty="0">
                <a:solidFill>
                  <a:schemeClr val="tx1"/>
                </a:solidFill>
                <a:latin typeface="Calibri" panose="020F0502020204030204" pitchFamily="34" charset="0"/>
                <a:ea typeface="+mn-ea"/>
                <a:cs typeface="+mn-cs"/>
              </a:rPr>
              <a:t/>
            </a:r>
            <a:br>
              <a:rPr lang="en-US" sz="1500" b="0" dirty="0">
                <a:solidFill>
                  <a:schemeClr val="tx1"/>
                </a:solidFill>
                <a:latin typeface="Calibri" panose="020F0502020204030204" pitchFamily="34" charset="0"/>
                <a:ea typeface="+mn-ea"/>
                <a:cs typeface="+mn-cs"/>
              </a:rPr>
            </a:br>
            <a:r>
              <a:rPr lang="en-US" sz="1500" dirty="0">
                <a:solidFill>
                  <a:schemeClr val="tx1"/>
                </a:solidFill>
                <a:latin typeface="Calibri" panose="020F0502020204030204" pitchFamily="34" charset="0"/>
                <a:ea typeface="+mn-ea"/>
                <a:cs typeface="+mn-cs"/>
              </a:rPr>
              <a:t>To start VW tool we can use below for:</a:t>
            </a:r>
            <a:r>
              <a:rPr lang="en-US" sz="1500" b="0" dirty="0">
                <a:solidFill>
                  <a:schemeClr val="tx1"/>
                </a:solidFill>
                <a:latin typeface="Calibri" panose="020F0502020204030204" pitchFamily="34" charset="0"/>
                <a:ea typeface="+mn-ea"/>
                <a:cs typeface="+mn-cs"/>
              </a:rPr>
              <a:t/>
            </a:r>
            <a:br>
              <a:rPr lang="en-US" sz="1500" b="0" dirty="0">
                <a:solidFill>
                  <a:schemeClr val="tx1"/>
                </a:solidFill>
                <a:latin typeface="Calibri" panose="020F0502020204030204" pitchFamily="34" charset="0"/>
                <a:ea typeface="+mn-ea"/>
                <a:cs typeface="+mn-cs"/>
              </a:rPr>
            </a:br>
            <a:r>
              <a:rPr lang="en-US" sz="1100" b="0" dirty="0" err="1">
                <a:solidFill>
                  <a:schemeClr val="tx2"/>
                </a:solidFill>
                <a:latin typeface="Calibri" panose="020F0502020204030204" pitchFamily="34" charset="0"/>
                <a:ea typeface="+mn-ea"/>
                <a:cs typeface="+mn-cs"/>
              </a:rPr>
              <a:t>vwtool</a:t>
            </a:r>
            <a:r>
              <a:rPr lang="en-US" sz="1100" b="0" dirty="0">
                <a:solidFill>
                  <a:schemeClr val="tx2"/>
                </a:solidFill>
                <a:latin typeface="Calibri" panose="020F0502020204030204" pitchFamily="34" charset="0"/>
                <a:ea typeface="+mn-ea"/>
                <a:cs typeface="+mn-cs"/>
              </a:rPr>
              <a:t> </a:t>
            </a:r>
            <a:r>
              <a:rPr lang="en-US" sz="1100" b="0" dirty="0" err="1">
                <a:solidFill>
                  <a:schemeClr val="tx2"/>
                </a:solidFill>
                <a:latin typeface="Calibri" panose="020F0502020204030204" pitchFamily="34" charset="0"/>
                <a:ea typeface="+mn-ea"/>
                <a:cs typeface="+mn-cs"/>
              </a:rPr>
              <a:t>connection_point</a:t>
            </a:r>
            <a:r>
              <a:rPr lang="en-US" sz="1100" b="0" dirty="0">
                <a:solidFill>
                  <a:schemeClr val="tx2"/>
                </a:solidFill>
                <a:latin typeface="Calibri" panose="020F0502020204030204" pitchFamily="34" charset="0"/>
                <a:ea typeface="+mn-ea"/>
                <a:cs typeface="+mn-cs"/>
              </a:rPr>
              <a:t> [-v] [-Y </a:t>
            </a:r>
            <a:r>
              <a:rPr lang="en-US" sz="1100" b="0" dirty="0" err="1">
                <a:solidFill>
                  <a:schemeClr val="tx2"/>
                </a:solidFill>
                <a:latin typeface="Calibri" panose="020F0502020204030204" pitchFamily="34" charset="0"/>
                <a:ea typeface="+mn-ea"/>
                <a:cs typeface="+mn-cs"/>
              </a:rPr>
              <a:t>user_name</a:t>
            </a:r>
            <a:r>
              <a:rPr lang="en-US" sz="1100" b="0" dirty="0">
                <a:solidFill>
                  <a:schemeClr val="tx2"/>
                </a:solidFill>
                <a:latin typeface="Calibri" panose="020F0502020204030204" pitchFamily="34" charset="0"/>
                <a:ea typeface="+mn-ea"/>
                <a:cs typeface="+mn-cs"/>
              </a:rPr>
              <a:t>  + password]</a:t>
            </a:r>
            <a:r>
              <a:rPr lang="en-US" sz="1100" b="0" dirty="0">
                <a:solidFill>
                  <a:schemeClr val="tx1"/>
                </a:solidFill>
                <a:latin typeface="Calibri" panose="020F0502020204030204" pitchFamily="34" charset="0"/>
                <a:ea typeface="+mn-ea"/>
                <a:cs typeface="+mn-cs"/>
              </a:rPr>
              <a:t/>
            </a:r>
            <a:br>
              <a:rPr lang="en-US" sz="1100" b="0" dirty="0">
                <a:solidFill>
                  <a:schemeClr val="tx1"/>
                </a:solidFill>
                <a:latin typeface="Calibri" panose="020F0502020204030204" pitchFamily="34" charset="0"/>
                <a:ea typeface="+mn-ea"/>
                <a:cs typeface="+mn-cs"/>
              </a:rPr>
            </a:br>
            <a:r>
              <a:rPr lang="en-US" sz="1100" b="0" dirty="0">
                <a:solidFill>
                  <a:schemeClr val="tx1"/>
                </a:solidFill>
                <a:latin typeface="Calibri" panose="020F0502020204030204" pitchFamily="34" charset="0"/>
                <a:ea typeface="+mn-ea"/>
                <a:cs typeface="+mn-cs"/>
              </a:rPr>
              <a:t/>
            </a:r>
            <a:br>
              <a:rPr lang="en-US" sz="1100" b="0" dirty="0">
                <a:solidFill>
                  <a:schemeClr val="tx1"/>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Below are some command usage mentioned,</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
            </a:r>
            <a:br>
              <a:rPr lang="en-US" sz="1100" b="0" dirty="0">
                <a:solidFill>
                  <a:schemeClr val="tx2"/>
                </a:solidFill>
                <a:latin typeface="Calibri" panose="020F0502020204030204" pitchFamily="34" charset="0"/>
                <a:ea typeface="+mn-ea"/>
                <a:cs typeface="+mn-cs"/>
              </a:rPr>
            </a:br>
            <a:r>
              <a:rPr lang="en-US" sz="1100" b="0" dirty="0" err="1">
                <a:solidFill>
                  <a:schemeClr val="tx2"/>
                </a:solidFill>
                <a:latin typeface="Calibri" panose="020F0502020204030204" pitchFamily="34" charset="0"/>
                <a:ea typeface="+mn-ea"/>
                <a:cs typeface="+mn-cs"/>
              </a:rPr>
              <a:t>appspace</a:t>
            </a:r>
            <a:r>
              <a:rPr lang="en-US" sz="1100" b="0" dirty="0">
                <a:solidFill>
                  <a:schemeClr val="tx2"/>
                </a:solidFill>
                <a:latin typeface="Calibri" panose="020F0502020204030204" pitchFamily="34" charset="0"/>
                <a:ea typeface="+mn-ea"/>
                <a:cs typeface="+mn-cs"/>
              </a:rPr>
              <a:t>	List the application space class name, description, and security.</a:t>
            </a:r>
            <a:br>
              <a:rPr lang="en-US" sz="1100" b="0" dirty="0">
                <a:solidFill>
                  <a:schemeClr val="tx2"/>
                </a:solidFill>
                <a:latin typeface="Calibri" panose="020F0502020204030204" pitchFamily="34" charset="0"/>
                <a:ea typeface="+mn-ea"/>
                <a:cs typeface="+mn-cs"/>
              </a:rPr>
            </a:br>
            <a:r>
              <a:rPr lang="en-US" sz="1100" b="0" dirty="0" err="1">
                <a:solidFill>
                  <a:schemeClr val="tx2"/>
                </a:solidFill>
                <a:latin typeface="Calibri" panose="020F0502020204030204" pitchFamily="34" charset="0"/>
                <a:ea typeface="+mn-ea"/>
                <a:cs typeface="+mn-cs"/>
              </a:rPr>
              <a:t>asyncrpc</a:t>
            </a:r>
            <a:r>
              <a:rPr lang="en-US" sz="1100" b="0" dirty="0">
                <a:solidFill>
                  <a:schemeClr val="tx2"/>
                </a:solidFill>
                <a:latin typeface="Calibri" panose="020F0502020204030204" pitchFamily="34" charset="0"/>
                <a:ea typeface="+mn-ea"/>
                <a:cs typeface="+mn-cs"/>
              </a:rPr>
              <a:t> 	Monitors asynchronous, long-running workflow tasks. </a:t>
            </a:r>
            <a:br>
              <a:rPr lang="en-US" sz="1100" b="0" dirty="0">
                <a:solidFill>
                  <a:schemeClr val="tx2"/>
                </a:solidFill>
                <a:latin typeface="Calibri" panose="020F0502020204030204" pitchFamily="34" charset="0"/>
                <a:ea typeface="+mn-ea"/>
                <a:cs typeface="+mn-cs"/>
              </a:rPr>
            </a:br>
            <a:r>
              <a:rPr lang="en-US" sz="1100" b="0" dirty="0" err="1">
                <a:solidFill>
                  <a:schemeClr val="tx2"/>
                </a:solidFill>
                <a:latin typeface="Calibri" panose="020F0502020204030204" pitchFamily="34" charset="0"/>
                <a:ea typeface="+mn-ea"/>
                <a:cs typeface="+mn-cs"/>
              </a:rPr>
              <a:t>cbe</a:t>
            </a:r>
            <a:r>
              <a:rPr lang="en-US" sz="1100" b="0" dirty="0">
                <a:solidFill>
                  <a:schemeClr val="tx2"/>
                </a:solidFill>
                <a:latin typeface="Calibri" panose="020F0502020204030204" pitchFamily="34" charset="0"/>
                <a:ea typeface="+mn-ea"/>
                <a:cs typeface="+mn-cs"/>
              </a:rPr>
              <a:t>		Control generation of IBM Common Base Event (CBE) monitoring data for the current region.</a:t>
            </a:r>
            <a:br>
              <a:rPr lang="en-US" sz="1100" b="0" dirty="0">
                <a:solidFill>
                  <a:schemeClr val="tx2"/>
                </a:solidFill>
                <a:latin typeface="Calibri" panose="020F0502020204030204" pitchFamily="34" charset="0"/>
                <a:ea typeface="+mn-ea"/>
                <a:cs typeface="+mn-cs"/>
              </a:rPr>
            </a:br>
            <a:r>
              <a:rPr lang="en-US" sz="1100" b="0" dirty="0" err="1">
                <a:solidFill>
                  <a:schemeClr val="tx2"/>
                </a:solidFill>
                <a:latin typeface="Calibri" panose="020F0502020204030204" pitchFamily="34" charset="0"/>
                <a:ea typeface="+mn-ea"/>
                <a:cs typeface="+mn-cs"/>
              </a:rPr>
              <a:t>config</a:t>
            </a:r>
            <a:r>
              <a:rPr lang="en-US" sz="1100" b="0" dirty="0">
                <a:solidFill>
                  <a:schemeClr val="tx2"/>
                </a:solidFill>
                <a:latin typeface="Calibri" panose="020F0502020204030204" pitchFamily="34" charset="0"/>
                <a:ea typeface="+mn-ea"/>
                <a:cs typeface="+mn-cs"/>
              </a:rPr>
              <a:t>		View configuration information for the isolated region.</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convert		Convert a value from or to a time, error, or log event value.</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count		Count the number of work items in a specific queue or roster.</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dump		Display class definitions, instruction sheets, CDL files, workspaces, work items, object IDs, and binary large 			</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objects 		(BLOBs) saved in the workflow database.</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echo		Echo a text message to the screen and log it in the system log.</a:t>
            </a:r>
            <a:br>
              <a:rPr lang="en-US" sz="1100" b="0" dirty="0">
                <a:solidFill>
                  <a:schemeClr val="tx2"/>
                </a:solidFill>
                <a:latin typeface="Calibri" panose="020F0502020204030204" pitchFamily="34" charset="0"/>
                <a:ea typeface="+mn-ea"/>
                <a:cs typeface="+mn-cs"/>
              </a:rPr>
            </a:br>
            <a:r>
              <a:rPr lang="en-US" sz="1100" b="0" dirty="0" err="1">
                <a:solidFill>
                  <a:schemeClr val="tx2"/>
                </a:solidFill>
                <a:latin typeface="Calibri" panose="020F0502020204030204" pitchFamily="34" charset="0"/>
                <a:ea typeface="+mn-ea"/>
                <a:cs typeface="+mn-cs"/>
              </a:rPr>
              <a:t>emptyqueue</a:t>
            </a:r>
            <a:r>
              <a:rPr lang="en-US" sz="1100" b="0" dirty="0">
                <a:solidFill>
                  <a:schemeClr val="tx2"/>
                </a:solidFill>
                <a:latin typeface="Calibri" panose="020F0502020204030204" pitchFamily="34" charset="0"/>
                <a:ea typeface="+mn-ea"/>
                <a:cs typeface="+mn-cs"/>
              </a:rPr>
              <a:t>	Delete all work items from a specified queue.</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environment	Display or reconcile user or system environment field values.</a:t>
            </a:r>
            <a:br>
              <a:rPr lang="en-US" sz="1100" b="0" dirty="0">
                <a:solidFill>
                  <a:schemeClr val="tx2"/>
                </a:solidFill>
                <a:latin typeface="Calibri" panose="020F0502020204030204" pitchFamily="34" charset="0"/>
                <a:ea typeface="+mn-ea"/>
                <a:cs typeface="+mn-cs"/>
              </a:rPr>
            </a:br>
            <a:r>
              <a:rPr lang="en-US" sz="1100" b="0" dirty="0" err="1">
                <a:solidFill>
                  <a:schemeClr val="tx2"/>
                </a:solidFill>
                <a:latin typeface="Calibri" panose="020F0502020204030204" pitchFamily="34" charset="0"/>
                <a:ea typeface="+mn-ea"/>
                <a:cs typeface="+mn-cs"/>
              </a:rPr>
              <a:t>flushusercache</a:t>
            </a:r>
            <a:r>
              <a:rPr lang="en-US" sz="1100" b="0" dirty="0">
                <a:solidFill>
                  <a:schemeClr val="tx2"/>
                </a:solidFill>
                <a:latin typeface="Calibri" panose="020F0502020204030204" pitchFamily="34" charset="0"/>
                <a:ea typeface="+mn-ea"/>
                <a:cs typeface="+mn-cs"/>
              </a:rPr>
              <a:t>	Flush the environmental records that are cached in server memory.</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hardcopy	Save your </a:t>
            </a:r>
            <a:r>
              <a:rPr lang="en-US" sz="1100" b="0" dirty="0" err="1">
                <a:solidFill>
                  <a:schemeClr val="tx2"/>
                </a:solidFill>
                <a:latin typeface="Calibri" panose="020F0502020204030204" pitchFamily="34" charset="0"/>
                <a:ea typeface="+mn-ea"/>
                <a:cs typeface="+mn-cs"/>
              </a:rPr>
              <a:t>vwtool</a:t>
            </a:r>
            <a:r>
              <a:rPr lang="en-US" sz="1100" b="0" dirty="0">
                <a:solidFill>
                  <a:schemeClr val="tx2"/>
                </a:solidFill>
                <a:latin typeface="Calibri" panose="020F0502020204030204" pitchFamily="34" charset="0"/>
                <a:ea typeface="+mn-ea"/>
                <a:cs typeface="+mn-cs"/>
              </a:rPr>
              <a:t> session output to a specified text file.</a:t>
            </a:r>
            <a:br>
              <a:rPr lang="en-US" sz="1100" b="0" dirty="0">
                <a:solidFill>
                  <a:schemeClr val="tx2"/>
                </a:solidFill>
                <a:latin typeface="Calibri" panose="020F0502020204030204" pitchFamily="34" charset="0"/>
                <a:ea typeface="+mn-ea"/>
                <a:cs typeface="+mn-cs"/>
              </a:rPr>
            </a:br>
            <a:r>
              <a:rPr lang="en-US" sz="1100" b="0" dirty="0">
                <a:solidFill>
                  <a:schemeClr val="tx2"/>
                </a:solidFill>
                <a:latin typeface="Calibri" panose="020F0502020204030204" pitchFamily="34" charset="0"/>
                <a:ea typeface="+mn-ea"/>
                <a:cs typeface="+mn-cs"/>
              </a:rPr>
              <a:t>help		List all of the commands available in </a:t>
            </a:r>
            <a:r>
              <a:rPr lang="en-US" sz="1100" b="0" dirty="0" err="1">
                <a:solidFill>
                  <a:schemeClr val="tx2"/>
                </a:solidFill>
                <a:latin typeface="Calibri" panose="020F0502020204030204" pitchFamily="34" charset="0"/>
                <a:ea typeface="+mn-ea"/>
                <a:cs typeface="+mn-cs"/>
              </a:rPr>
              <a:t>vwtool</a:t>
            </a:r>
            <a:r>
              <a:rPr lang="en-US" sz="1100" b="0" dirty="0">
                <a:solidFill>
                  <a:schemeClr val="tx2"/>
                </a:solidFill>
                <a:latin typeface="Calibri" panose="020F0502020204030204" pitchFamily="34" charset="0"/>
                <a:ea typeface="+mn-ea"/>
                <a:cs typeface="+mn-cs"/>
              </a:rPr>
              <a:t>.</a:t>
            </a:r>
          </a:p>
        </p:txBody>
      </p:sp>
      <p:sp>
        <p:nvSpPr>
          <p:cNvPr id="6" name="Slide Number Placeholder 5"/>
          <p:cNvSpPr>
            <a:spLocks noGrp="1"/>
          </p:cNvSpPr>
          <p:nvPr>
            <p:ph type="sldNum" sz="quarter" idx="12"/>
          </p:nvPr>
        </p:nvSpPr>
        <p:spPr/>
        <p:txBody>
          <a:bodyPr/>
          <a:lstStyle/>
          <a:p>
            <a:pPr defTabSz="457178"/>
            <a:fld id="{2EFEF571-C9B4-4D92-A7F7-315B894862A8}" type="slidenum">
              <a:rPr lang="en-US">
                <a:solidFill>
                  <a:srgbClr val="00B140"/>
                </a:solidFill>
                <a:latin typeface="Arial" panose="020B0604020202020204"/>
              </a:rPr>
              <a:pPr defTabSz="457178"/>
              <a:t>96</a:t>
            </a:fld>
            <a:endParaRPr lang="en-US" dirty="0">
              <a:solidFill>
                <a:srgbClr val="00B140"/>
              </a:solidFill>
              <a:latin typeface="Arial" panose="020B0604020202020204"/>
            </a:endParaRPr>
          </a:p>
        </p:txBody>
      </p:sp>
      <p:pic>
        <p:nvPicPr>
          <p:cNvPr id="2050" name="Picture 2"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095" y="299978"/>
            <a:ext cx="4664869" cy="171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6095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F1FCDD-9A69-4405-B89F-CFDAF1874AA8}"/>
              </a:ext>
            </a:extLst>
          </p:cNvPr>
          <p:cNvPicPr>
            <a:picLocks noChangeAspect="1"/>
          </p:cNvPicPr>
          <p:nvPr/>
        </p:nvPicPr>
        <p:blipFill rotWithShape="1">
          <a:blip r:embed="rId2"/>
          <a:srcRect r="74583"/>
          <a:stretch/>
        </p:blipFill>
        <p:spPr>
          <a:xfrm>
            <a:off x="0" y="0"/>
            <a:ext cx="2324100" cy="5151120"/>
          </a:xfrm>
          <a:prstGeom prst="rect">
            <a:avLst/>
          </a:prstGeom>
        </p:spPr>
      </p:pic>
      <p:sp>
        <p:nvSpPr>
          <p:cNvPr id="4" name="Rectangle 3"/>
          <p:cNvSpPr/>
          <p:nvPr/>
        </p:nvSpPr>
        <p:spPr>
          <a:xfrm rot="16200000">
            <a:off x="-1084355" y="2313948"/>
            <a:ext cx="442082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panose="020B0604020202020204"/>
                <a:ea typeface="+mn-ea"/>
                <a:cs typeface="+mn-cs"/>
              </a:rPr>
              <a:t>IBM FileNet Administration</a:t>
            </a:r>
          </a:p>
        </p:txBody>
      </p:sp>
      <p:sp>
        <p:nvSpPr>
          <p:cNvPr id="2" name="Slide Number Placeholder 1"/>
          <p:cNvSpPr>
            <a:spLocks noGrp="1"/>
          </p:cNvSpPr>
          <p:nvPr>
            <p:ph type="sldNum" sz="quarter" idx="12"/>
          </p:nvPr>
        </p:nvSpPr>
        <p:spPr/>
        <p:txBody>
          <a:bodyPr/>
          <a:lstStyle/>
          <a:p>
            <a:fld id="{2EFEF571-C9B4-4D92-A7F7-315B894862A8}" type="slidenum">
              <a:rPr lang="en-US" smtClean="0"/>
              <a:pPr/>
              <a:t>97</a:t>
            </a:fld>
            <a:endParaRPr lang="en-US" dirty="0"/>
          </a:p>
        </p:txBody>
      </p:sp>
      <p:sp>
        <p:nvSpPr>
          <p:cNvPr id="34" name="Text Placeholder 2"/>
          <p:cNvSpPr txBox="1">
            <a:spLocks/>
          </p:cNvSpPr>
          <p:nvPr/>
        </p:nvSpPr>
        <p:spPr>
          <a:xfrm>
            <a:off x="3446255" y="2070478"/>
            <a:ext cx="4526868" cy="1564824"/>
          </a:xfrm>
          <a:prstGeom prst="rect">
            <a:avLst/>
          </a:prstGeom>
          <a:solidFill>
            <a:schemeClr val="bg1"/>
          </a:solidFill>
        </p:spPr>
        <p:txBody>
          <a:bodyPr>
            <a:noAutofit/>
          </a:bodyPr>
          <a:lstStyle>
            <a:lvl1pPr marL="257143" indent="-257143" algn="l" defTabSz="68571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144" indent="-214286" algn="l" defTabSz="685714"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142" indent="-171429" algn="l" defTabSz="685714"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000"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2857"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715"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571"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429"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286" indent="-171429" algn="l" defTabSz="68571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858" lvl="1" indent="0">
              <a:lnSpc>
                <a:spcPct val="150000"/>
              </a:lnSpc>
              <a:buNone/>
              <a:defRPr/>
            </a:pPr>
            <a:r>
              <a:rPr lang="en-US" sz="1800" cap="small" dirty="0">
                <a:solidFill>
                  <a:schemeClr val="accent3"/>
                </a:solidFill>
                <a:cs typeface="Calibri" panose="020F0502020204030204" pitchFamily="34" charset="0"/>
              </a:rPr>
              <a:t>Troubleshooting, health check , Logging &amp; tracing</a:t>
            </a:r>
          </a:p>
        </p:txBody>
      </p:sp>
    </p:spTree>
    <p:extLst>
      <p:ext uri="{BB962C8B-B14F-4D97-AF65-F5344CB8AC3E}">
        <p14:creationId xmlns:p14="http://schemas.microsoft.com/office/powerpoint/2010/main" val="33021319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34204"/>
          </a:xfrm>
        </p:spPr>
        <p:txBody>
          <a:bodyPr>
            <a:normAutofit/>
          </a:bodyPr>
          <a:lstStyle/>
          <a:p>
            <a:pPr defTabSz="914400"/>
            <a:r>
              <a:rPr lang="en-US" sz="1800" dirty="0">
                <a:solidFill>
                  <a:schemeClr val="tx1"/>
                </a:solidFill>
                <a:latin typeface="Calibri" panose="020F0502020204030204" pitchFamily="34" charset="0"/>
                <a:ea typeface="+mn-ea"/>
                <a:cs typeface="Calibri" panose="020F0502020204030204" pitchFamily="34" charset="0"/>
              </a:rPr>
              <a:t>FileNet System URL’s</a:t>
            </a:r>
          </a:p>
        </p:txBody>
      </p:sp>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98</a:t>
            </a:fld>
            <a:endParaRPr lang="en-US" dirty="0">
              <a:solidFill>
                <a:srgbClr val="00B140"/>
              </a:solidFill>
              <a:latin typeface="Arial" panose="020B0604020202020204"/>
            </a:endParaRPr>
          </a:p>
        </p:txBody>
      </p:sp>
      <p:sp>
        <p:nvSpPr>
          <p:cNvPr id="4" name="TextBox 3"/>
          <p:cNvSpPr txBox="1"/>
          <p:nvPr/>
        </p:nvSpPr>
        <p:spPr>
          <a:xfrm>
            <a:off x="430925" y="830317"/>
            <a:ext cx="8029904" cy="5170646"/>
          </a:xfrm>
          <a:prstGeom prst="rect">
            <a:avLst/>
          </a:prstGeom>
        </p:spPr>
        <p:txBody>
          <a:bodyPr wrap="square" lIns="0" tIns="0" rIns="0" bIns="0" rtlCol="0">
            <a:spAutoFit/>
          </a:bodyPr>
          <a:lstStyle/>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Content Platform Engine URL</a:t>
            </a:r>
          </a:p>
          <a:p>
            <a:pPr lvl="1" algn="just"/>
            <a:r>
              <a:rPr lang="en-US" sz="1600" dirty="0">
                <a:solidFill>
                  <a:schemeClr val="tx2"/>
                </a:solidFill>
                <a:latin typeface="Calibri" panose="020F0502020204030204" pitchFamily="34" charset="0"/>
                <a:cs typeface="Calibri" panose="020F0502020204030204" pitchFamily="34" charset="0"/>
              </a:rPr>
              <a:t>http://&lt;HOSTNAME&gt;:&lt;port&gt;/FileNet/Engine</a:t>
            </a: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CPE Health Page URL</a:t>
            </a:r>
          </a:p>
          <a:p>
            <a:pPr lvl="1" algn="just"/>
            <a:r>
              <a:rPr lang="en-US" sz="1600" dirty="0">
                <a:solidFill>
                  <a:schemeClr val="tx2"/>
                </a:solidFill>
                <a:latin typeface="Calibri" panose="020F0502020204030204" pitchFamily="34" charset="0"/>
                <a:cs typeface="Calibri" panose="020F0502020204030204" pitchFamily="34" charset="0"/>
              </a:rPr>
              <a:t>http://&lt;HOSTNAME&gt;:&lt;port&gt;/P8CE/Health</a:t>
            </a: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CPE Automatic Upgrade Status</a:t>
            </a:r>
          </a:p>
          <a:p>
            <a:pPr lvl="1" algn="just"/>
            <a:r>
              <a:rPr lang="en-US" sz="1600" dirty="0">
                <a:solidFill>
                  <a:schemeClr val="tx2"/>
                </a:solidFill>
                <a:latin typeface="Calibri" panose="020F0502020204030204" pitchFamily="34" charset="0"/>
                <a:cs typeface="Calibri" panose="020F0502020204030204" pitchFamily="34" charset="0"/>
              </a:rPr>
              <a:t>http://&lt; HOSTNAME&gt;:&lt;port&gt;/FileNet/</a:t>
            </a:r>
            <a:r>
              <a:rPr lang="en-US" sz="1600" dirty="0" err="1">
                <a:solidFill>
                  <a:schemeClr val="tx2"/>
                </a:solidFill>
                <a:latin typeface="Calibri" panose="020F0502020204030204" pitchFamily="34" charset="0"/>
                <a:cs typeface="Calibri" panose="020F0502020204030204" pitchFamily="34" charset="0"/>
              </a:rPr>
              <a:t>AutomaticUpgradeStatus</a:t>
            </a:r>
            <a:endParaRPr lang="en-US" sz="1600" dirty="0">
              <a:solidFill>
                <a:schemeClr val="tx2"/>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ACCE URL</a:t>
            </a:r>
          </a:p>
          <a:p>
            <a:pPr lvl="1" algn="just"/>
            <a:r>
              <a:rPr lang="en-US" sz="1600" dirty="0">
                <a:solidFill>
                  <a:schemeClr val="tx2"/>
                </a:solidFill>
                <a:latin typeface="Calibri" panose="020F0502020204030204" pitchFamily="34" charset="0"/>
                <a:cs typeface="Calibri" panose="020F0502020204030204" pitchFamily="34" charset="0"/>
              </a:rPr>
              <a:t>http://&lt;HOSTNAME&gt;:&lt;port&gt;/acce</a:t>
            </a:r>
          </a:p>
          <a:p>
            <a:pPr lvl="1" algn="just"/>
            <a:endParaRPr lang="en-US" sz="1600" dirty="0">
              <a:solidFill>
                <a:schemeClr val="tx2"/>
              </a:solidFill>
              <a:latin typeface="Calibri" panose="020F0502020204030204" pitchFamily="34" charset="0"/>
              <a:cs typeface="Calibri" panose="020F0502020204030204" pitchFamily="34" charset="0"/>
            </a:endParaRPr>
          </a:p>
          <a:p>
            <a:pPr marL="285750" lvl="1"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Content Navigator Admin URL</a:t>
            </a:r>
          </a:p>
          <a:p>
            <a:pPr marL="457200" lvl="2" algn="just"/>
            <a:r>
              <a:rPr lang="en-US" sz="1600" dirty="0">
                <a:solidFill>
                  <a:schemeClr val="tx2"/>
                </a:solidFill>
                <a:latin typeface="Calibri" panose="020F0502020204030204" pitchFamily="34" charset="0"/>
                <a:cs typeface="Calibri" panose="020F0502020204030204" pitchFamily="34" charset="0"/>
              </a:rPr>
              <a:t>http://&lt;HOSTNAME&gt;:&lt;port&gt;/navigator/?desktop=admin</a:t>
            </a:r>
          </a:p>
          <a:p>
            <a:pPr marL="285750" lvl="1"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lvl="1"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742950" lvl="2"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algn="just"/>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sz="1600" dirty="0">
              <a:solidFill>
                <a:schemeClr val="tx2"/>
              </a:solidFill>
            </a:endParaRPr>
          </a:p>
        </p:txBody>
      </p:sp>
    </p:spTree>
    <p:extLst>
      <p:ext uri="{BB962C8B-B14F-4D97-AF65-F5344CB8AC3E}">
        <p14:creationId xmlns:p14="http://schemas.microsoft.com/office/powerpoint/2010/main" val="7469343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defTabSz="457189"/>
            <a:fld id="{2EFEF571-C9B4-4D92-A7F7-315B894862A8}" type="slidenum">
              <a:rPr lang="en-US">
                <a:solidFill>
                  <a:srgbClr val="00B140"/>
                </a:solidFill>
                <a:latin typeface="Arial" panose="020B0604020202020204"/>
              </a:rPr>
              <a:pPr defTabSz="457189"/>
              <a:t>99</a:t>
            </a:fld>
            <a:endParaRPr lang="en-US" dirty="0">
              <a:solidFill>
                <a:srgbClr val="00B140"/>
              </a:solidFill>
              <a:latin typeface="Arial" panose="020B0604020202020204"/>
            </a:endParaRPr>
          </a:p>
        </p:txBody>
      </p:sp>
      <p:sp>
        <p:nvSpPr>
          <p:cNvPr id="14" name="Rectangle 13"/>
          <p:cNvSpPr/>
          <p:nvPr/>
        </p:nvSpPr>
        <p:spPr>
          <a:xfrm>
            <a:off x="480267" y="327056"/>
            <a:ext cx="2956450" cy="341632"/>
          </a:xfrm>
          <a:prstGeom prst="rect">
            <a:avLst/>
          </a:prstGeom>
        </p:spPr>
        <p:txBody>
          <a:bodyPr wrap="none">
            <a:spAutoFit/>
          </a:bodyPr>
          <a:lstStyle/>
          <a:p>
            <a:pPr defTabSz="914400">
              <a:lnSpc>
                <a:spcPct val="90000"/>
              </a:lnSpc>
              <a:spcBef>
                <a:spcPct val="0"/>
              </a:spcBef>
            </a:pPr>
            <a:r>
              <a:rPr lang="en-US" b="1" dirty="0">
                <a:latin typeface="Calibri" panose="020F0502020204030204" pitchFamily="34" charset="0"/>
                <a:cs typeface="Calibri" panose="020F0502020204030204" pitchFamily="34" charset="0"/>
              </a:rPr>
              <a:t>Content Platform Engine URL</a:t>
            </a:r>
          </a:p>
        </p:txBody>
      </p:sp>
      <p:sp>
        <p:nvSpPr>
          <p:cNvPr id="15" name="Rectangle 14"/>
          <p:cNvSpPr/>
          <p:nvPr/>
        </p:nvSpPr>
        <p:spPr>
          <a:xfrm>
            <a:off x="501617" y="728124"/>
            <a:ext cx="3404458" cy="276999"/>
          </a:xfrm>
          <a:prstGeom prst="rect">
            <a:avLst/>
          </a:prstGeom>
        </p:spPr>
        <p:txBody>
          <a:bodyPr wrap="none">
            <a:spAutoFit/>
          </a:bodyPr>
          <a:lstStyle/>
          <a:p>
            <a:pPr lvl="1" algn="just"/>
            <a:r>
              <a:rPr lang="en-US" sz="1200" dirty="0">
                <a:solidFill>
                  <a:schemeClr val="tx2"/>
                </a:solidFill>
                <a:latin typeface="Calibri" panose="020F0502020204030204" pitchFamily="34" charset="0"/>
                <a:cs typeface="Calibri" panose="020F0502020204030204" pitchFamily="34" charset="0"/>
              </a:rPr>
              <a:t>http://&lt;HOSTNAME&gt;:&lt;port&gt;/FileNet/Engine</a:t>
            </a:r>
          </a:p>
        </p:txBody>
      </p:sp>
      <p:sp>
        <p:nvSpPr>
          <p:cNvPr id="16" name="Rectangle 15"/>
          <p:cNvSpPr/>
          <p:nvPr/>
        </p:nvSpPr>
        <p:spPr>
          <a:xfrm>
            <a:off x="92010" y="1178021"/>
            <a:ext cx="4732237" cy="276999"/>
          </a:xfrm>
          <a:prstGeom prst="rect">
            <a:avLst/>
          </a:prstGeom>
        </p:spPr>
        <p:txBody>
          <a:bodyPr wrap="square">
            <a:spAutoFit/>
          </a:bodyPr>
          <a:lstStyle/>
          <a:p>
            <a:pPr lvl="1" algn="just"/>
            <a:r>
              <a:rPr lang="en-US" sz="1200" dirty="0">
                <a:latin typeface="Calibri" panose="020F0502020204030204" pitchFamily="34" charset="0"/>
                <a:cs typeface="Calibri" panose="020F0502020204030204" pitchFamily="34" charset="0"/>
              </a:rPr>
              <a:t>Example : http://ecmlab:9080/FileNet/Engine</a:t>
            </a:r>
          </a:p>
        </p:txBody>
      </p:sp>
      <p:sp>
        <p:nvSpPr>
          <p:cNvPr id="18" name="TextBox 17"/>
          <p:cNvSpPr txBox="1"/>
          <p:nvPr/>
        </p:nvSpPr>
        <p:spPr>
          <a:xfrm>
            <a:off x="578069" y="1681655"/>
            <a:ext cx="3438760" cy="1477328"/>
          </a:xfrm>
          <a:prstGeom prst="rect">
            <a:avLst/>
          </a:prstGeom>
        </p:spPr>
        <p:txBody>
          <a:bodyPr wrap="square" lIns="0" tIns="0" rIns="0" bIns="0" rtlCol="0">
            <a:spAutoFit/>
          </a:bodyPr>
          <a:lstStyle/>
          <a:p>
            <a:pPr marL="171450" indent="-171450" algn="l">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This URL also called as CPE Ping page. The response of this page ensures that the FileNet Engine web application is up and running.</a:t>
            </a:r>
          </a:p>
          <a:p>
            <a:pPr marL="171450" indent="-171450" algn="l">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This page shows you the current CPE version running along with the number of processors on the server</a:t>
            </a:r>
          </a:p>
          <a:p>
            <a:pPr marL="171450" indent="-171450" algn="l">
              <a:buFont typeface="Arial" panose="020B0604020202020204" pitchFamily="34" charset="0"/>
              <a:buChar char="•"/>
            </a:pPr>
            <a:r>
              <a:rPr lang="en-US" sz="1200" dirty="0">
                <a:solidFill>
                  <a:schemeClr val="tx2"/>
                </a:solidFill>
                <a:latin typeface="Calibri" panose="020F0502020204030204" pitchFamily="34" charset="0"/>
                <a:cs typeface="Calibri" panose="020F0502020204030204" pitchFamily="34" charset="0"/>
              </a:rPr>
              <a:t>This also gives you information of the application server working directory for the CPE web application</a:t>
            </a:r>
          </a:p>
          <a:p>
            <a:pPr marL="171450" indent="-171450" algn="l">
              <a:buFont typeface="Arial" panose="020B0604020202020204" pitchFamily="34" charset="0"/>
              <a:buChar char="•"/>
            </a:pPr>
            <a:endParaRPr lang="en-US" sz="1200" dirty="0">
              <a:solidFill>
                <a:schemeClr val="tx2"/>
              </a:solidFill>
              <a:latin typeface="Calibri" panose="020F0502020204030204" pitchFamily="34" charset="0"/>
              <a:cs typeface="Calibri" panose="020F0502020204030204" pitchFamily="34" charset="0"/>
            </a:endParaRPr>
          </a:p>
        </p:txBody>
      </p:sp>
      <p:pic>
        <p:nvPicPr>
          <p:cNvPr id="19" name="Picture 18"/>
          <p:cNvPicPr>
            <a:picLocks noChangeAspect="1"/>
          </p:cNvPicPr>
          <p:nvPr/>
        </p:nvPicPr>
        <p:blipFill>
          <a:blip r:embed="rId2"/>
          <a:stretch>
            <a:fillRect/>
          </a:stretch>
        </p:blipFill>
        <p:spPr>
          <a:xfrm>
            <a:off x="4114800" y="680225"/>
            <a:ext cx="4887686" cy="3842624"/>
          </a:xfrm>
          <a:prstGeom prst="rect">
            <a:avLst/>
          </a:prstGeom>
        </p:spPr>
      </p:pic>
    </p:spTree>
    <p:extLst>
      <p:ext uri="{BB962C8B-B14F-4D97-AF65-F5344CB8AC3E}">
        <p14:creationId xmlns:p14="http://schemas.microsoft.com/office/powerpoint/2010/main" val="3625591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3.xml><?xml version="1.0" encoding="utf-8"?>
<a:theme xmlns:a="http://schemas.openxmlformats.org/drawingml/2006/main" name="2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4.xml><?xml version="1.0" encoding="utf-8"?>
<a:theme xmlns:a="http://schemas.openxmlformats.org/drawingml/2006/main" name="3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5.xml><?xml version="1.0" encoding="utf-8"?>
<a:theme xmlns:a="http://schemas.openxmlformats.org/drawingml/2006/main" name="2_Cognizant_16x9">
  <a:themeElements>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extraClrScheme>
  </a:extraClrSchemeLst>
</a:theme>
</file>

<file path=ppt/theme/theme6.xml><?xml version="1.0" encoding="utf-8"?>
<a:theme xmlns:a="http://schemas.openxmlformats.org/drawingml/2006/main" name="4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9.xml><?xml version="1.0" encoding="utf-8"?>
<a:theme xmlns:a="http://schemas.openxmlformats.org/drawingml/2006/main" name="6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Override1.xml><?xml version="1.0" encoding="utf-8"?>
<a:themeOverride xmlns:a="http://schemas.openxmlformats.org/drawingml/2006/main">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themeOverride>
</file>

<file path=ppt/theme/themeOverride2.xml><?xml version="1.0" encoding="utf-8"?>
<a:themeOverride xmlns:a="http://schemas.openxmlformats.org/drawingml/2006/main">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themeOverride>
</file>

<file path=ppt/theme/themeOverride3.xml><?xml version="1.0" encoding="utf-8"?>
<a:themeOverride xmlns:a="http://schemas.openxmlformats.org/drawingml/2006/main">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themeOverride>
</file>

<file path=docProps/app.xml><?xml version="1.0" encoding="utf-8"?>
<Properties xmlns="http://schemas.openxmlformats.org/officeDocument/2006/extended-properties" xmlns:vt="http://schemas.openxmlformats.org/officeDocument/2006/docPropsVTypes">
  <Template>cog_PPT_16x9_180722-2</Template>
  <TotalTime>21520</TotalTime>
  <Words>16707</Words>
  <Application>Microsoft Office PowerPoint</Application>
  <PresentationFormat>On-screen Show (16:9)</PresentationFormat>
  <Paragraphs>1249</Paragraphs>
  <Slides>113</Slides>
  <Notes>7</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113</vt:i4>
      </vt:variant>
    </vt:vector>
  </HeadingPairs>
  <TitlesOfParts>
    <vt:vector size="137" baseType="lpstr">
      <vt:lpstr>MS PGothic</vt:lpstr>
      <vt:lpstr>MS PGothic</vt:lpstr>
      <vt:lpstr>Arial</vt:lpstr>
      <vt:lpstr>Arial-BoldMT</vt:lpstr>
      <vt:lpstr>Calibri</vt:lpstr>
      <vt:lpstr>Calibri Light</vt:lpstr>
      <vt:lpstr>Courier New</vt:lpstr>
      <vt:lpstr>ibm-plex-sans</vt:lpstr>
      <vt:lpstr>OBPMB K+ Arial</vt:lpstr>
      <vt:lpstr>OBPMC L+ Arial MT</vt:lpstr>
      <vt:lpstr>Segoe UI</vt:lpstr>
      <vt:lpstr>Segoe UI Light</vt:lpstr>
      <vt:lpstr>Times New Roman</vt:lpstr>
      <vt:lpstr>Verdana</vt:lpstr>
      <vt:lpstr>Wingdings</vt:lpstr>
      <vt:lpstr>Cognizant</vt:lpstr>
      <vt:lpstr>1_Cognizant</vt:lpstr>
      <vt:lpstr>2_Cognizant</vt:lpstr>
      <vt:lpstr>3_Cognizant</vt:lpstr>
      <vt:lpstr>2_Cognizant_16x9</vt:lpstr>
      <vt:lpstr>4_Cognizant</vt:lpstr>
      <vt:lpstr>2_Office Theme</vt:lpstr>
      <vt:lpstr>5_Cognizant</vt:lpstr>
      <vt:lpstr>6_Cognizant</vt:lpstr>
      <vt:lpstr>IBM FileNet Administration</vt:lpstr>
      <vt:lpstr>PowerPoint Presentation</vt:lpstr>
      <vt:lpstr>PowerPoint Presentation</vt:lpstr>
      <vt:lpstr>PowerPoint Presentation</vt:lpstr>
      <vt:lpstr>User Interface  Records Management  Metadata Management  Logging/Reporting  Security  Event Management  API &amp; Programming Model  Viewing &amp; Publishing  Workflow  Web Content Management  Email Management Search /Retrieval Document Transformation  Capture  Administration Indexing Digital Asset Management Migration Content Integration Storage / Repositories </vt:lpstr>
      <vt:lpstr>PowerPoint Presentation</vt:lpstr>
      <vt:lpstr>PowerPoint Presentation</vt:lpstr>
      <vt:lpstr>PowerPoint Presentation</vt:lpstr>
      <vt:lpstr>PowerPoint Presentation</vt:lpstr>
      <vt:lpstr>PowerPoint Presentation</vt:lpstr>
      <vt:lpstr>PowerPoint Presentation</vt:lpstr>
      <vt:lpstr>FileNet P8 Platform integration options [..continued]   IBM Data cap  A data capture product that scans, classifies, recognizes, validates, verifies, and exports data and document images quickly, accurately and cost effectively. Data cap can be used to automate the capture of data into the FileNet Content Manager object stores.  IBM Enterprise Records  IBM Enterprise Records is a records management solution that provides content, process, federation, and connectivity to automate and simplify all records-based activities by supporting records in both electronic and physical form from their creation to their disposition.  IBM Case Manager  IBM Case Manager simplifies the job of designing and building a case management system and provides a graphical user interface for caseworker to easily manage cases.  IBM Content Collector  IBM Content Collector archives email and other digital content in a central repository.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to Objects   Normally, an object's security is controlled or determined in four ways. (Markings, if they are used, would be a fifth way)  1. Security parent and inheritance:   Permissions can also be inherited from a parent object. Inheritance can take place between a class and its subclass, and between a folder and its containable objects (documents, custom objects, and other folders).   2. Direct Security:   Users who have sufficient permission can edit an object's security by directly adding or removing security principals, or by changing the existing permissions already granted.  3. Default Instance Security :   As an integral part of the class and instance design, objects such as documents, folders, and events are instances of their class. The class includes, among other things, a property containing the default security permissions that will be applied to all instances of the class.   This is the simplest method of applying security: the security design sets up the default security that all instances of a class should have, and then all objects based on that class will have the same default security.</vt:lpstr>
      <vt:lpstr>Security to Objects [..Continued]  4. Security Policy and security templates :   Security policies contain security templates which let you automatically apply security to documents, folders, and custom objects. In the case of documents, security templates can be associated with one of the several versioning states that documents pass through (Released, Superseded, In Process, or Reservation).   This powerful feature provides efficient application of fine-tuned security across many objects.  5. Marking Sets :   FileNet Content Engine (CE) Markings or Marking Sets provides a way to define a level of security on objects (i.e. documents) in addition to the normal FileNet P8 object security model. By using markings, access to objects can be controlled based on specific property value. Marking set's are collection of CE objects known as marking objects.   Marking sets allows setting up security on an object with means of property template. When a marking is applied to an object, the resulting access permissions for the object are a combination of the settings of its original access permissions (through ACL) and the settings of the markings 'Constraint Mask' for each marking that is applied to it. The result of this combination is the effective security mask.</vt:lpstr>
      <vt:lpstr>PowerPoint Presentation</vt:lpstr>
      <vt:lpstr>PowerPoint Presentation</vt:lpstr>
      <vt:lpstr> Security sources and order of evaluation Object [..Continued]   The graphic shows the source and priority of security sources:  Default instance security becomes direct security when the object is created, and direct security is directly modifiable on an object. Security policies and security parents can provide security to an object, which is not directly modifiable on the object that uses them.  The evaluation order is presented:   Default instance and direct security are evaluated first.  Security policies that provide security are evaluated next.  Security parents that provide security are evaluated last.  In each case, a Deny access setting takes precedence over an Allow access setting. If no security source provides access, then a user is implicitly denied access to the object. </vt:lpstr>
      <vt:lpstr>PowerPoint Presentation</vt:lpstr>
      <vt:lpstr>PowerPoint Presentation</vt:lpstr>
      <vt:lpstr>PowerPoint Presentation</vt:lpstr>
      <vt:lpstr>Inheritable depth  This property is set for each ACE and can be set to one of the following values:   • This object only   This value is not inherited even if the object is designated as a security parent. This value is the default setting.   • This object and immediate children   This value is inherited by the child of the parent object, but not by the children of the child object. After inheritance takes place, the child ACE has an inheritable depth of This object only.   • This object and all children  This value is inherited by every generation of the child objects of the parent object. After inheritance takes place, the child object ACE has an inheritable depth of This object and all children.   • All children, but not this object   This value is the same as This object and all children except the security setting does not apply to the parent object itself   • Immediate children, but not this object   This value is the same as This object and immediate children except the security setting does not apply to the parent object itself.  The previous two settings do not apply to the object itself (for example, a folder), but do apply to objects that inherit the rights (for example, the documents in the folder).  </vt:lpstr>
      <vt:lpstr>PowerPoint Presentation</vt:lpstr>
      <vt:lpstr>PowerPoint Presentation</vt:lpstr>
      <vt:lpstr>PowerPoint Presentation</vt:lpstr>
      <vt:lpstr>  Even the owner of a particular object is not able to change the inherited security for that object. You must have permission to change the security of the source to affect the inherited security.   The diagram shows the ACL for a document that includes inherited permissions. The inherited permission is indicated by an arrow. The inherited permission does not include an X because it cannot be deleted. The permission cannot be edited, either.   The reason that you cannot edit or delete inherited permissions on an object is that the inherited permission is not contained on the object. The inherited permission is a pointer to a permission on the parent object. </vt:lpstr>
      <vt:lpstr>PowerPoint Presentation</vt:lpstr>
      <vt:lpstr>• Security Folder method   A Security Folder is a folder from which an object inherits security, but no requirement to file its security children in the folder exists. A folder inherits the security of its parent folder by default. Therefore, any security permissions that a folder inherits from its parent folder can be passed down to objects that have the child folder as their security parent. The behavior of how the security is inherited can be controlled by using the Inheritable depth property on the ACEs for the Security Folder.  • Security Proxy Type method  This method is a little more complex than the previous method. However, it allows for a more flexible security model to be used. Any class of object in an object store can be specified as the security parent, and an object can have more than one security parent if needed. This method can be combined with the previous method. This method of setting security parents can also be applied by a class definition. You can use this technique to automate the process of establishing security inheritance. The reference to the security parent object can be changed or deleted later if necessary. </vt:lpstr>
      <vt:lpstr>PowerPoint Presentation</vt:lpstr>
      <vt:lpstr>PowerPoint Presentation</vt:lpstr>
      <vt:lpstr>PowerPoint Presentation</vt:lpstr>
      <vt:lpstr>Sweep Management &gt; Job Sweeps  A job sweep runs one time to process instances of a target class.  The Content Platform Engine includes job sweep subclasses with built-in actions. For example, you can create job sweep instances to move content between storage areas, or to update object retention. In the administration console, job sweeps are listed in the navigation pane under Sweep Management &gt; Job Sweeps.  A job sweep runs at the start time for which it is configured. If a start time is not set, then the sweep is eligible to start immediately. It will not start immediately if, for example, the sweep is disabled, or if time slots are set to times in the future. A job sweep includes counter properties that reflect the results of the job.   ExaminedObjectCount -  indicates the number of objects that the job sweep evaluated but did not necessarily process. ProcessedObjectCount -  indicates the number of objects that met the criteria for processing.  FailedObjectCount -  indicates the number of objects that met the criteria for processing but failed to process.  You can run a job sweep in normal or preview mode.   In normal mode, a sweep performs an action on objects that meet the criteria for processing. If a processing error occurs on a swept object, the sweep generates a result record that includes a description of the failure.  In preview mode, a sweep evaluates objects only; it does not perform an action on objects that meet the criteria for processing. There are two available preview modes. In "Preview only counters" mode, the job sweep only increments the examined-object and processed-object counters. In "Preview" mode, the job sweep also increments the counters, plus generates a preview result record for each object that the sweep would attempt to process if it were operating in normal mode.   .</vt:lpstr>
      <vt:lpstr>Sweep Management &gt; Job Sweeps [..Continued]  To remove a large number of result records at one time, you can you delete the job sweep itself. However, an attempt to delete a job sweep can fail if there are two many result records to be deleted within the global transaction timeout limit. In the event of such a failure, you can create a disposal policy that targets the sweep result class.  A job sweep instance that has previously run cannot be re-executed. However, you can create a new instance of the same job sweep and run that instance. To quickly create a new instance with an identical configuration as the original instance, clone the original instance.</vt:lpstr>
      <vt:lpstr>To create a Content Migration Policy :  - by using Sweep Policies   Select and copy a reference to the class of objects that are to be targeted by the sweep:  A. In the domain navigation pane, select the object store.  B. In the object store navigation pane, select the Data Design &gt; Classes &gt; specific class folder. Click the document or annotation class, go to Action, and select Copy Object Reference.   In the object store navigation pane, select the Sweep Management &gt; Sweep Policies &gt; Content Migration Policies folder. On the Content Migration Policies tab, click New.  Optional: Select the Enabled property to enable the sweep to run.  Complete the wizard. In the wizard step where you specify the target class, click Paste Object.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 options available through IBM Content Navigator  FileNet Collaboration Services   IBM FileNet Collaboration Services connects a content repository to IBM Connections and enhances capabilities for collaboration and document management throughout an organization.  IBM CMIS for Enterprise Content Management  IBM Content Management Interoperability Services (CMIS) for Enterprise Content Management allows IBM FileNet Content Manager to integrate with repositories that conform to the OASIS Content Management Interoperability Services specification standard.  Microsoft Office integration  FileNet P8 integrates with Microsoft Office applications so that users can manage documents, email, and attachments that are within a FileNet P8 object store directly from the associated office application.   SharePoint integration  FileNet P8 and SharePoint technologies are complimentary solutions that, when used together, provide an environment where business users can easily collaborate on work-in-process documents and tasks, yet comply with content and compliance initiatives across the enterprise. SharePoint users can continue to use the SharePoint easy-to-use and familiar interfaces while IBM FileNet Content Manager provides a robust content, process, and compliance infrastructure that is transparent to users. With this approach, business users can use SharePoint Services sites and SharePoint Portal for most daily content, process, and compliance activities without having to learn new applications or perform additional content or compliance management tasks.  </vt:lpstr>
      <vt:lpstr>Integration options available through IBM Content Navigator [..Continued]  IBM Docs  The IBM Docs integration enables users to open documents that are stored in a FileNet Content Manager repository in IBM Docs for collaborative editing.  IBM Quick File  IBM Quick File provides business users with a security-rich, highly reliable way to exchange files inside and outside their organizations.  Sync services  Sync services provide an efficient way for users to work with files, avoiding the need to check out, check in, and download items that they work with regularly.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Export desktops  •The following items are automatically exported with a desktop:         –Viewer Maps        –Menus        –Mobile application features  •You can include the following configuration components to the export      –List of users and groups who are authorized to use the desktop     –Repositories that are associated with the desktop     –Plug-ins that are associated with the desktop  </vt:lpstr>
      <vt:lpstr>PowerPoint Presentation</vt:lpstr>
      <vt:lpstr> </vt:lpstr>
      <vt:lpstr>PowerPoint Presentation</vt:lpstr>
      <vt:lpstr>PowerPoint Presentation</vt:lpstr>
      <vt:lpstr> Content Search services  IBM® Content Search Services consists of index and search servers that are created and registered at the FileNet® P8 domain level. The Content Platform Engine’s text search dispatcher passes index and search requests to Content Search Services servers.   The servers in a domain are available to all of the object stores in the domain. For multiple sites in a domain,  servers in a site can access only the object stores that belong to the same site. The individual servers in a domain can be enabled or disabled  Content Search Services supports multiple languages. When configuring an object store for indexing,  you must select the languages of the content that will be indexed for that object store.  An index belongs to an index area, and an index area is dedicated to a single object store.  An index area is a file system directory that contains the information necessary to perform full-text indexing that is updated and queried by Content Search Services.  </vt:lpstr>
      <vt:lpstr> Content Search services  Index servers An index file can be accessed by only one index server at a time. Content Platform Engine assigns indexes to the available index servers so that the work load is roughly the same for all servers. If an index area  belongs to an affinity group, the indexes in that area are assigned to servers that belong to the same group.  Search servers  When a CBR query is submitted, Content Platform Engine selects a search server to run the full-text search for the query. (A full-text search expression is specified as part of the CONTAINS function call in the CBR query.) The default search server selected is the dual-mode server that most recently updated the index that is relevant for the full-text search  To configure CSS on FileNet domain we need to register CSS by providing the authentication token as shown in the diagram above.  Then at object store enable text search services for desired language as shown above.  Then enable CBR on the document class.</vt:lpstr>
      <vt:lpstr>PowerPoint Presentation</vt:lpstr>
      <vt:lpstr>PowerPoint Presentation</vt:lpstr>
      <vt:lpstr>PowerPoint Presentation</vt:lpstr>
      <vt:lpstr>PowerPoint Presentation</vt:lpstr>
      <vt:lpstr>Installing an add-on to a object store</vt:lpstr>
      <vt:lpstr>Providing Administrator access to an object store</vt:lpstr>
      <vt:lpstr>PowerPoint Presentation</vt:lpstr>
      <vt:lpstr>PowerPoint Presentation</vt:lpstr>
      <vt:lpstr>PowerPoint Presentation</vt:lpstr>
      <vt:lpstr>PowerPoint Presentation</vt:lpstr>
      <vt:lpstr>PowerPoint Presentation</vt:lpstr>
      <vt:lpstr>   Indexes  Indexes are used to quickly locate data without having to search every row in a database table every time a database table is accessed. Indexes will increase performance of IBM FileNet while searching for document.  Creation of indexes for property using ACCE is shown at the right   </vt:lpstr>
      <vt:lpstr>PowerPoint Presentation</vt:lpstr>
      <vt:lpstr>VWTOOL   The vwtool utility is a command line-driven system support and administration program you can use to analyze and modify various components of a workflow system.  The vwtool utility can run on any client of a Content Platform Engine server. In a farmed workflow system where multiple servers can host client requests for load balancing, a vwtool client request can be directed to any server in the farm. To support vwtool commands that manipulate the memory state of a particular server  in a server farm, these vwtool commands display information for all servers or prompt for a server name.  Because request and response actions are serial across a network instead of within a process, response speed and timeouts are affected.  In a workflow system, vwtool accesses an isolated region at a time. Although most of the vwtool information that is returned is specific  for an isolated region, some vwtool commands return local server-specific information.</vt:lpstr>
      <vt:lpstr>VWTOOL   VWTOOL will be located in &lt;CPE installed path&gt;/Tools/PE/  To start VW tool we can use below for: vwtool connection_point [-v] [-Y user_name  + password]  Below are some command usage mentioned,  appspace List the application space class name, description, and security. asyncrpc  Monitors asynchronous, long-running workflow tasks.  cbe  Control generation of IBM Common Base Event (CBE) monitoring data for the current region. config  View configuration information for the isolated region. convert  Convert a value from or to a time, error, or log event value. count  Count the number of work items in a specific queue or roster. dump  Display class definitions, instruction sheets, CDL files, workspaces, work items, object IDs, and binary large     objects   (BLOBs) saved in the workflow database. echo  Echo a text message to the screen and log it in the system log. emptyqueue Delete all work items from a specified queue. environment Display or reconcile user or system environment field values. flushusercache Flush the environmental records that are cached in server memory. hardcopy Save your vwtool session output to a specified text file. help  List all of the commands available in vwtool.</vt:lpstr>
      <vt:lpstr>PowerPoint Presentation</vt:lpstr>
      <vt:lpstr>FileNet System URL’s</vt:lpstr>
      <vt:lpstr>PowerPoint Presentation</vt:lpstr>
      <vt:lpstr>PowerPoint Presentation</vt:lpstr>
      <vt:lpstr>PowerPoint Presentation</vt:lpstr>
      <vt:lpstr>PowerPoint Presentation</vt:lpstr>
      <vt:lpstr>Logging and Tracing</vt:lpstr>
      <vt:lpstr>CPE Application Server logs</vt:lpstr>
      <vt:lpstr>CPE Server Trace logs [ P8 Trace logs]</vt:lpstr>
      <vt:lpstr>CPE Server Trace logs [ P8 Trace logs] [..Continued]</vt:lpstr>
      <vt:lpstr>CPE Server Trace logs [ P8 Trace logs] [..Continued]</vt:lpstr>
      <vt:lpstr>CPE Client logs </vt:lpstr>
      <vt:lpstr>Thank you</vt:lpstr>
      <vt:lpstr>Some additional infomation</vt:lpstr>
      <vt:lpstr>PowerPoint Presentation</vt:lpstr>
      <vt:lpstr>PowerPoint Presentation</vt:lpstr>
      <vt:lpstr>PowerPoint Presentation</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PowerPoint Template</dc:title>
  <dc:creator>Katke, Ashishkumar (Cognizant)</dc:creator>
  <cp:lastModifiedBy>Chandramohan, RaghuNandhan (Cognizant)</cp:lastModifiedBy>
  <cp:revision>1583</cp:revision>
  <cp:lastPrinted>2017-02-17T19:35:46Z</cp:lastPrinted>
  <dcterms:created xsi:type="dcterms:W3CDTF">2018-08-07T12:46:24Z</dcterms:created>
  <dcterms:modified xsi:type="dcterms:W3CDTF">2020-07-24T10:53:05Z</dcterms:modified>
</cp:coreProperties>
</file>